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notesSlides/notesSlide1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8.xml" ContentType="application/vnd.openxmlformats-officedocument.presentationml.notesSlide+xml"/>
  <Override PartName="/ppt/charts/chart8.xml" ContentType="application/vnd.openxmlformats-officedocument.drawingml.chart+xml"/>
  <Override PartName="/ppt/notesSlides/notesSlide19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20.xml" ContentType="application/vnd.openxmlformats-officedocument.presentationml.notesSlide+xml"/>
  <Override PartName="/ppt/charts/chart15.xml" ContentType="application/vnd.openxmlformats-officedocument.drawingml.chart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7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9" d="100"/>
          <a:sy n="159" d="100"/>
        </p:scale>
        <p:origin x="184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Approach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D9E7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4806-BB46-B4B0-E02362E37DBB}"/>
              </c:ext>
            </c:extLst>
          </c:dPt>
          <c:dPt>
            <c:idx val="1"/>
            <c:bubble3D val="0"/>
            <c:spPr>
              <a:solidFill>
                <a:srgbClr val="185FA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4806-BB46-B4B0-E02362E37DBB}"/>
              </c:ext>
            </c:extLst>
          </c:dPt>
          <c:dPt>
            <c:idx val="2"/>
            <c:bubble3D val="0"/>
            <c:spPr>
              <a:solidFill>
                <a:srgbClr val="534AB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4806-BB46-B4B0-E02362E37DBB}"/>
              </c:ext>
            </c:extLst>
          </c:dPt>
          <c:dPt>
            <c:idx val="3"/>
            <c:bubble3D val="0"/>
            <c:spPr>
              <a:solidFill>
                <a:srgbClr val="D85A3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4806-BB46-B4B0-E02362E37DBB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06-BB46-B4B0-E02362E37DBB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06-BB46-B4B0-E02362E37DBB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806-BB46-B4B0-E02362E37DBB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806-BB46-B4B0-E02362E37DBB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Context→Diagnose→Feasibility…(38%)</c:v>
                </c:pt>
                <c:pt idx="1">
                  <c:v>Diagnose→Context→Feasibility…(22%)</c:v>
                </c:pt>
                <c:pt idx="2">
                  <c:v>Remember→understand→apply…(26%)</c:v>
                </c:pt>
                <c:pt idx="3">
                  <c:v>Apply→remember→understand…(14%)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72</c:v>
                </c:pt>
                <c:pt idx="1">
                  <c:v>41</c:v>
                </c:pt>
                <c:pt idx="2">
                  <c:v>49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806-BB46-B4B0-E02362E37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  <c:showDLblsOverMax val="1"/>
  </c:chart>
  <c:spPr>
    <a:solidFill>
      <a:srgbClr val="F4F6F8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Q5</c:v>
                </c:pt>
              </c:strCache>
            </c:strRef>
          </c:tx>
          <c:spPr>
            <a:solidFill>
              <a:srgbClr val="1D9E75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59</c:v>
                </c:pt>
                <c:pt idx="2">
                  <c:v>57</c:v>
                </c:pt>
                <c:pt idx="3">
                  <c:v>32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0C-7646-9C81-586ED4CE94C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4556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D8DEE4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899A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4F6F8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185FA5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485-D34C-926B-8A015EF27ADB}"/>
              </c:ext>
            </c:extLst>
          </c:dPt>
          <c:dPt>
            <c:idx val="1"/>
            <c:invertIfNegative val="0"/>
            <c:bubble3D val="0"/>
            <c:spPr>
              <a:solidFill>
                <a:srgbClr val="1D9E7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D485-D34C-926B-8A015EF27ADB}"/>
              </c:ext>
            </c:extLst>
          </c:dPt>
          <c:dPt>
            <c:idx val="2"/>
            <c:invertIfNegative val="0"/>
            <c:bubble3D val="0"/>
            <c:spPr>
              <a:solidFill>
                <a:srgbClr val="8899A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D485-D34C-926B-8A015EF27ADB}"/>
              </c:ext>
            </c:extLst>
          </c:dPt>
          <c:dPt>
            <c:idx val="3"/>
            <c:invertIfNegative val="0"/>
            <c:bubble3D val="0"/>
            <c:spPr>
              <a:solidFill>
                <a:srgbClr val="D85A3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D485-D34C-926B-8A015EF27ADB}"/>
              </c:ext>
            </c:extLst>
          </c:dPt>
          <c:dPt>
            <c:idx val="4"/>
            <c:invertIfNegative val="0"/>
            <c:bubble3D val="0"/>
            <c:spPr>
              <a:solidFill>
                <a:srgbClr val="BA751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D485-D34C-926B-8A015EF27AD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58</c:v>
                </c:pt>
                <c:pt idx="1">
                  <c:v>76</c:v>
                </c:pt>
                <c:pt idx="2">
                  <c:v>40</c:v>
                </c:pt>
                <c:pt idx="3">
                  <c:v>12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485-D34C-926B-8A015EF27AD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4556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899A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8FAFB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1st choice</c:v>
                </c:pt>
              </c:strCache>
            </c:strRef>
          </c:tx>
          <c:spPr>
            <a:solidFill>
              <a:srgbClr val="185FA5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Analysis</c:v>
                </c:pt>
                <c:pt idx="1">
                  <c:v>Problem solving</c:v>
                </c:pt>
                <c:pt idx="2">
                  <c:v>Critical thinking</c:v>
                </c:pt>
                <c:pt idx="3">
                  <c:v>Social context</c:v>
                </c:pt>
                <c:pt idx="4">
                  <c:v>Diagnosis</c:v>
                </c:pt>
                <c:pt idx="5">
                  <c:v>Negotiations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46</c:v>
                </c:pt>
                <c:pt idx="1">
                  <c:v>38</c:v>
                </c:pt>
                <c:pt idx="2">
                  <c:v>32</c:v>
                </c:pt>
                <c:pt idx="3">
                  <c:v>34</c:v>
                </c:pt>
                <c:pt idx="4">
                  <c:v>13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E4-CE48-9184-11D098F1155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4556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899A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1st choice</c:v>
                </c:pt>
              </c:strCache>
            </c:strRef>
          </c:tx>
          <c:spPr>
            <a:solidFill>
              <a:srgbClr val="1D9E75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Problem solving</c:v>
                </c:pt>
                <c:pt idx="1">
                  <c:v>Critical thinking</c:v>
                </c:pt>
                <c:pt idx="2">
                  <c:v>Negotiations</c:v>
                </c:pt>
                <c:pt idx="3">
                  <c:v>Diagnosis</c:v>
                </c:pt>
                <c:pt idx="4">
                  <c:v>Analysis</c:v>
                </c:pt>
                <c:pt idx="5">
                  <c:v>Social context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39</c:v>
                </c:pt>
                <c:pt idx="1">
                  <c:v>57</c:v>
                </c:pt>
                <c:pt idx="2">
                  <c:v>27</c:v>
                </c:pt>
                <c:pt idx="3">
                  <c:v>31</c:v>
                </c:pt>
                <c:pt idx="4">
                  <c:v>17</c:v>
                </c:pt>
                <c:pt idx="5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B3-8C4C-BDEC-F87EF9A5761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4556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899A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Priority</c:v>
                </c:pt>
              </c:strCache>
            </c:strRef>
          </c:tx>
          <c:spPr>
            <a:solidFill>
              <a:srgbClr val="534AB7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64</c:v>
                </c:pt>
                <c:pt idx="2">
                  <c:v>15</c:v>
                </c:pt>
                <c:pt idx="3">
                  <c:v>2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24-974E-B716-7469E9A71D3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4556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899A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8FAFB"/>
    </a:solidFill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Classroom</c:v>
                </c:pt>
              </c:strCache>
            </c:strRef>
          </c:tx>
          <c:spPr>
            <a:solidFill>
              <a:srgbClr val="1D9E75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58</c:v>
                </c:pt>
                <c:pt idx="1">
                  <c:v>75</c:v>
                </c:pt>
                <c:pt idx="2">
                  <c:v>35</c:v>
                </c:pt>
                <c:pt idx="3">
                  <c:v>14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55-FC44-956F-7EE0E1FE3F8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4556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899A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8FAFB"/>
    </a:solidFill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Ratio preference</c:v>
                </c:pt>
              </c:strCache>
            </c:strRef>
          </c:tx>
          <c:spPr>
            <a:solidFill>
              <a:srgbClr val="BA7517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50:50</c:v>
                </c:pt>
                <c:pt idx="1">
                  <c:v>60:40</c:v>
                </c:pt>
                <c:pt idx="2">
                  <c:v>70:30</c:v>
                </c:pt>
                <c:pt idx="3">
                  <c:v>80:20</c:v>
                </c:pt>
                <c:pt idx="4">
                  <c:v>90:10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95</c:v>
                </c:pt>
                <c:pt idx="1">
                  <c:v>42</c:v>
                </c:pt>
                <c:pt idx="2">
                  <c:v>33</c:v>
                </c:pt>
                <c:pt idx="3">
                  <c:v>10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2B-AC48-9C02-457EE5E9A9C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4556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899A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solidFill>
              <a:srgbClr val="1D9E75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D7D-B540-A0D9-F5DA5406565E}"/>
              </c:ext>
            </c:extLst>
          </c:dPt>
          <c:dPt>
            <c:idx val="1"/>
            <c:invertIfNegative val="0"/>
            <c:bubble3D val="0"/>
            <c:spPr>
              <a:solidFill>
                <a:srgbClr val="185FA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9D7D-B540-A0D9-F5DA5406565E}"/>
              </c:ext>
            </c:extLst>
          </c:dPt>
          <c:dPt>
            <c:idx val="2"/>
            <c:invertIfNegative val="0"/>
            <c:bubble3D val="0"/>
            <c:spPr>
              <a:solidFill>
                <a:srgbClr val="8899A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9D7D-B540-A0D9-F5DA5406565E}"/>
              </c:ext>
            </c:extLst>
          </c:dPt>
          <c:dPt>
            <c:idx val="3"/>
            <c:invertIfNegative val="0"/>
            <c:bubble3D val="0"/>
            <c:spPr>
              <a:solidFill>
                <a:srgbClr val="D85A3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9D7D-B540-A0D9-F5DA5406565E}"/>
              </c:ext>
            </c:extLst>
          </c:dPt>
          <c:dPt>
            <c:idx val="4"/>
            <c:invertIfNegative val="0"/>
            <c:bubble3D val="0"/>
            <c:spPr>
              <a:solidFill>
                <a:srgbClr val="BA751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9D7D-B540-A0D9-F5DA5406565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D1F3C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Apply in real life (17%)</c:v>
                </c:pt>
                <c:pt idx="1">
                  <c:v>Evaluate (11%)</c:v>
                </c:pt>
                <c:pt idx="2">
                  <c:v>Solve (11%)</c:v>
                </c:pt>
                <c:pt idx="3">
                  <c:v>Analyse (31%)</c:v>
                </c:pt>
                <c:pt idx="4">
                  <c:v>Diagnose socially (28%)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17</c:v>
                </c:pt>
                <c:pt idx="1">
                  <c:v>11</c:v>
                </c:pt>
                <c:pt idx="2">
                  <c:v>11</c:v>
                </c:pt>
                <c:pt idx="3">
                  <c:v>31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D7D-B540-A0D9-F5DA5406565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00" b="0" i="0" u="none" strike="noStrike">
                <a:solidFill>
                  <a:srgbClr val="AAAAA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4F6F8"/>
    </a:solidFill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solidFill>
              <a:srgbClr val="1D9E75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9B0-FE42-8101-BC11343FEA52}"/>
              </c:ext>
            </c:extLst>
          </c:dPt>
          <c:dPt>
            <c:idx val="1"/>
            <c:invertIfNegative val="0"/>
            <c:bubble3D val="0"/>
            <c:spPr>
              <a:solidFill>
                <a:srgbClr val="185FA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D9B0-FE42-8101-BC11343FEA52}"/>
              </c:ext>
            </c:extLst>
          </c:dPt>
          <c:dPt>
            <c:idx val="2"/>
            <c:invertIfNegative val="0"/>
            <c:bubble3D val="0"/>
            <c:spPr>
              <a:solidFill>
                <a:srgbClr val="8899A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D9B0-FE42-8101-BC11343FEA52}"/>
              </c:ext>
            </c:extLst>
          </c:dPt>
          <c:dPt>
            <c:idx val="3"/>
            <c:invertIfNegative val="0"/>
            <c:bubble3D val="0"/>
            <c:spPr>
              <a:solidFill>
                <a:srgbClr val="D85A3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D9B0-FE42-8101-BC11343FEA52}"/>
              </c:ext>
            </c:extLst>
          </c:dPt>
          <c:dPt>
            <c:idx val="4"/>
            <c:invertIfNegative val="0"/>
            <c:bubble3D val="0"/>
            <c:spPr>
              <a:solidFill>
                <a:srgbClr val="BA751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D9B0-FE42-8101-BC11343FEA52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D1F3C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50</c:v>
                </c:pt>
                <c:pt idx="1">
                  <c:v>33</c:v>
                </c:pt>
                <c:pt idx="2">
                  <c:v>17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9B0-FE42-8101-BC11343FEA5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00" b="0" i="0" u="none" strike="noStrike">
                <a:solidFill>
                  <a:srgbClr val="AAAAA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4F6F8"/>
    </a:solidFill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solidFill>
              <a:srgbClr val="1D9E75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A2E-D647-9342-984C23A1297B}"/>
              </c:ext>
            </c:extLst>
          </c:dPt>
          <c:dPt>
            <c:idx val="1"/>
            <c:invertIfNegative val="0"/>
            <c:bubble3D val="0"/>
            <c:spPr>
              <a:solidFill>
                <a:srgbClr val="185FA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DA2E-D647-9342-984C23A1297B}"/>
              </c:ext>
            </c:extLst>
          </c:dPt>
          <c:dPt>
            <c:idx val="2"/>
            <c:invertIfNegative val="0"/>
            <c:bubble3D val="0"/>
            <c:spPr>
              <a:solidFill>
                <a:srgbClr val="8899A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DA2E-D647-9342-984C23A1297B}"/>
              </c:ext>
            </c:extLst>
          </c:dPt>
          <c:dPt>
            <c:idx val="3"/>
            <c:invertIfNegative val="0"/>
            <c:bubble3D val="0"/>
            <c:spPr>
              <a:solidFill>
                <a:srgbClr val="D85A3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DA2E-D647-9342-984C23A1297B}"/>
              </c:ext>
            </c:extLst>
          </c:dPt>
          <c:dPt>
            <c:idx val="4"/>
            <c:invertIfNegative val="0"/>
            <c:bubble3D val="0"/>
            <c:spPr>
              <a:solidFill>
                <a:srgbClr val="BA751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DA2E-D647-9342-984C23A1297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D1F3C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43</c:v>
                </c:pt>
                <c:pt idx="1">
                  <c:v>32</c:v>
                </c:pt>
                <c:pt idx="2">
                  <c:v>25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A2E-D647-9342-984C23A1297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00" b="0" i="0" u="none" strike="noStrike">
                <a:solidFill>
                  <a:srgbClr val="AAAAA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4F6F8"/>
    </a:solidFill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solidFill>
              <a:srgbClr val="1D9E75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5CB-AE47-99BA-E3A9E8DBF228}"/>
              </c:ext>
            </c:extLst>
          </c:dPt>
          <c:dPt>
            <c:idx val="1"/>
            <c:invertIfNegative val="0"/>
            <c:bubble3D val="0"/>
            <c:spPr>
              <a:solidFill>
                <a:srgbClr val="185FA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85CB-AE47-99BA-E3A9E8DBF228}"/>
              </c:ext>
            </c:extLst>
          </c:dPt>
          <c:dPt>
            <c:idx val="2"/>
            <c:invertIfNegative val="0"/>
            <c:bubble3D val="0"/>
            <c:spPr>
              <a:solidFill>
                <a:srgbClr val="8899A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85CB-AE47-99BA-E3A9E8DBF228}"/>
              </c:ext>
            </c:extLst>
          </c:dPt>
          <c:dPt>
            <c:idx val="3"/>
            <c:invertIfNegative val="0"/>
            <c:bubble3D val="0"/>
            <c:spPr>
              <a:solidFill>
                <a:srgbClr val="D85A3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85CB-AE47-99BA-E3A9E8DBF228}"/>
              </c:ext>
            </c:extLst>
          </c:dPt>
          <c:dPt>
            <c:idx val="4"/>
            <c:invertIfNegative val="0"/>
            <c:bubble3D val="0"/>
            <c:spPr>
              <a:solidFill>
                <a:srgbClr val="BA751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85CB-AE47-99BA-E3A9E8DBF228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D1F3C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60</c:v>
                </c:pt>
                <c:pt idx="1">
                  <c:v>32</c:v>
                </c:pt>
                <c:pt idx="2">
                  <c:v>8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5CB-AE47-99BA-E3A9E8DBF22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00" b="0" i="0" u="none" strike="noStrike">
                <a:solidFill>
                  <a:srgbClr val="AAAAA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4F6F8"/>
    </a:solidFill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solidFill>
              <a:srgbClr val="1D9E75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D67-CC42-AF05-F5B69F4503D0}"/>
              </c:ext>
            </c:extLst>
          </c:dPt>
          <c:dPt>
            <c:idx val="1"/>
            <c:invertIfNegative val="0"/>
            <c:bubble3D val="0"/>
            <c:spPr>
              <a:solidFill>
                <a:srgbClr val="185FA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BD67-CC42-AF05-F5B69F4503D0}"/>
              </c:ext>
            </c:extLst>
          </c:dPt>
          <c:dPt>
            <c:idx val="2"/>
            <c:invertIfNegative val="0"/>
            <c:bubble3D val="0"/>
            <c:spPr>
              <a:solidFill>
                <a:srgbClr val="8899A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BD67-CC42-AF05-F5B69F4503D0}"/>
              </c:ext>
            </c:extLst>
          </c:dPt>
          <c:dPt>
            <c:idx val="3"/>
            <c:invertIfNegative val="0"/>
            <c:bubble3D val="0"/>
            <c:spPr>
              <a:solidFill>
                <a:srgbClr val="D85A3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BD67-CC42-AF05-F5B69F4503D0}"/>
              </c:ext>
            </c:extLst>
          </c:dPt>
          <c:dPt>
            <c:idx val="4"/>
            <c:invertIfNegative val="0"/>
            <c:bubble3D val="0"/>
            <c:spPr>
              <a:solidFill>
                <a:srgbClr val="BA751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BD67-CC42-AF05-F5B69F4503D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D1F3C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32</c:v>
                </c:pt>
                <c:pt idx="2">
                  <c:v>18</c:v>
                </c:pt>
                <c:pt idx="3">
                  <c:v>10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D67-CC42-AF05-F5B69F4503D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00" b="0" i="0" u="none" strike="noStrike">
                <a:solidFill>
                  <a:srgbClr val="AAAAA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4F6F8"/>
    </a:solidFill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solidFill>
              <a:srgbClr val="1D9E75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273-E040-B6B6-3D489D0BC0E6}"/>
              </c:ext>
            </c:extLst>
          </c:dPt>
          <c:dPt>
            <c:idx val="1"/>
            <c:invertIfNegative val="0"/>
            <c:bubble3D val="0"/>
            <c:spPr>
              <a:solidFill>
                <a:srgbClr val="185FA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A273-E040-B6B6-3D489D0BC0E6}"/>
              </c:ext>
            </c:extLst>
          </c:dPt>
          <c:dPt>
            <c:idx val="2"/>
            <c:invertIfNegative val="0"/>
            <c:bubble3D val="0"/>
            <c:spPr>
              <a:solidFill>
                <a:srgbClr val="8899A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A273-E040-B6B6-3D489D0BC0E6}"/>
              </c:ext>
            </c:extLst>
          </c:dPt>
          <c:dPt>
            <c:idx val="3"/>
            <c:invertIfNegative val="0"/>
            <c:bubble3D val="0"/>
            <c:spPr>
              <a:solidFill>
                <a:srgbClr val="D85A3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A273-E040-B6B6-3D489D0BC0E6}"/>
              </c:ext>
            </c:extLst>
          </c:dPt>
          <c:dPt>
            <c:idx val="4"/>
            <c:invertIfNegative val="0"/>
            <c:bubble3D val="0"/>
            <c:spPr>
              <a:solidFill>
                <a:srgbClr val="BA751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A273-E040-B6B6-3D489D0BC0E6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D1F3C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35</c:v>
                </c:pt>
                <c:pt idx="3">
                  <c:v>35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273-E040-B6B6-3D489D0BC0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00" b="0" i="0" u="none" strike="noStrike">
                <a:solidFill>
                  <a:srgbClr val="AAAAA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4F6F8"/>
    </a:solidFill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Ambition</c:v>
                </c:pt>
              </c:strCache>
            </c:strRef>
          </c:tx>
          <c:spPr>
            <a:solidFill>
              <a:srgbClr val="1D9E75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B54-5245-847C-B8B08671BB85}"/>
              </c:ext>
            </c:extLst>
          </c:dPt>
          <c:dPt>
            <c:idx val="1"/>
            <c:invertIfNegative val="0"/>
            <c:bubble3D val="0"/>
            <c:spPr>
              <a:solidFill>
                <a:srgbClr val="185FA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CB54-5245-847C-B8B08671BB85}"/>
              </c:ext>
            </c:extLst>
          </c:dPt>
          <c:dPt>
            <c:idx val="2"/>
            <c:invertIfNegative val="0"/>
            <c:bubble3D val="0"/>
            <c:spPr>
              <a:solidFill>
                <a:srgbClr val="534AB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CB54-5245-847C-B8B08671BB85}"/>
              </c:ext>
            </c:extLst>
          </c:dPt>
          <c:dPt>
            <c:idx val="3"/>
            <c:invertIfNegative val="0"/>
            <c:bubble3D val="0"/>
            <c:spPr>
              <a:solidFill>
                <a:srgbClr val="BA751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CB54-5245-847C-B8B08671BB85}"/>
              </c:ext>
            </c:extLst>
          </c:dPt>
          <c:dPt>
            <c:idx val="4"/>
            <c:invertIfNegative val="0"/>
            <c:bubble3D val="0"/>
            <c:spPr>
              <a:solidFill>
                <a:srgbClr val="D85A3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CB54-5245-847C-B8B08671BB85}"/>
              </c:ext>
            </c:extLst>
          </c:dPt>
          <c:dPt>
            <c:idx val="5"/>
            <c:invertIfNegative val="0"/>
            <c:bubble3D val="0"/>
            <c:spPr>
              <a:solidFill>
                <a:srgbClr val="8899A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CB54-5245-847C-B8B08671BB85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Haven't decided</c:v>
                </c:pt>
                <c:pt idx="1">
                  <c:v>Corporate law</c:v>
                </c:pt>
                <c:pt idx="2">
                  <c:v>Judiciary</c:v>
                </c:pt>
                <c:pt idx="3">
                  <c:v>Public service</c:v>
                </c:pt>
                <c:pt idx="4">
                  <c:v>Litigation</c:v>
                </c:pt>
                <c:pt idx="5">
                  <c:v>Arbitration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54</c:v>
                </c:pt>
                <c:pt idx="1">
                  <c:v>51</c:v>
                </c:pt>
                <c:pt idx="2">
                  <c:v>32</c:v>
                </c:pt>
                <c:pt idx="3">
                  <c:v>23</c:v>
                </c:pt>
                <c:pt idx="4">
                  <c:v>15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B54-5245-847C-B8B08671BB8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CADCFC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1D3B5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899A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132A4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8526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452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chart" Target="../charts/chart9.xml"/><Relationship Id="rId7" Type="http://schemas.openxmlformats.org/officeDocument/2006/relationships/chart" Target="../charts/chart1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02920" cy="514350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858000" y="-1371600"/>
            <a:ext cx="3657600" cy="3657600"/>
          </a:xfrm>
          <a:prstGeom prst="ellipse">
            <a:avLst/>
          </a:prstGeom>
          <a:solidFill>
            <a:srgbClr val="1A3A6B"/>
          </a:solidFill>
          <a:ln w="12700">
            <a:solidFill>
              <a:srgbClr val="2A5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772400" y="-548640"/>
            <a:ext cx="2011680" cy="2011680"/>
          </a:xfrm>
          <a:prstGeom prst="ellipse">
            <a:avLst/>
          </a:prstGeom>
          <a:solidFill>
            <a:srgbClr val="1D9E75">
              <a:alpha val="28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00" y="3520440"/>
            <a:ext cx="2286000" cy="2286000"/>
          </a:xfrm>
          <a:prstGeom prst="ellipse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49808" y="10058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ISKCO WHITE PAPER  ·  ALLIANCE UNIVERSITY  ·  DR. MUKUL SAXENA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749808" y="1335024"/>
            <a:ext cx="1097280" cy="36576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49808" y="1463040"/>
            <a:ext cx="7772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Framework</a:t>
            </a:r>
            <a:endParaRPr lang="en-US" sz="5600" dirty="0"/>
          </a:p>
        </p:txBody>
      </p:sp>
      <p:sp>
        <p:nvSpPr>
          <p:cNvPr id="9" name="Text 7"/>
          <p:cNvSpPr/>
          <p:nvPr/>
        </p:nvSpPr>
        <p:spPr>
          <a:xfrm>
            <a:off x="749808" y="2487168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ISKCO — Integrated Skills, Knowledge &amp;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Competency-Based Outcomes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49808" y="3429000"/>
            <a:ext cx="6583680" cy="420624"/>
          </a:xfrm>
          <a:prstGeom prst="roundRect">
            <a:avLst>
              <a:gd name="adj" fmla="val 13043"/>
            </a:avLst>
          </a:prstGeom>
          <a:solidFill>
            <a:srgbClr val="1D9E75">
              <a:alpha val="18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41248" y="3429000"/>
            <a:ext cx="6400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integrated domains · Discipline-specific · Discipline-neutral · Pedagogy · Self attributes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49808" y="4700016"/>
            <a:ext cx="1261872" cy="292608"/>
          </a:xfrm>
          <a:prstGeom prst="roundRect">
            <a:avLst>
              <a:gd name="adj" fmla="val 15625"/>
            </a:avLst>
          </a:prstGeom>
          <a:solidFill>
            <a:srgbClr val="1D9E75">
              <a:alpha val="75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49808" y="4700016"/>
            <a:ext cx="1261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Diagnose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2093976" y="4700016"/>
            <a:ext cx="1261872" cy="292608"/>
          </a:xfrm>
          <a:prstGeom prst="roundRect">
            <a:avLst>
              <a:gd name="adj" fmla="val 15625"/>
            </a:avLst>
          </a:prstGeom>
          <a:solidFill>
            <a:srgbClr val="534AB7">
              <a:alpha val="75000"/>
            </a:srgbClr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093976" y="4700016"/>
            <a:ext cx="1261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Context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3438144" y="4700016"/>
            <a:ext cx="1261872" cy="292608"/>
          </a:xfrm>
          <a:prstGeom prst="roundRect">
            <a:avLst>
              <a:gd name="adj" fmla="val 15625"/>
            </a:avLst>
          </a:prstGeom>
          <a:solidFill>
            <a:srgbClr val="BA7517">
              <a:alpha val="75000"/>
            </a:srgbClr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438144" y="4700016"/>
            <a:ext cx="1261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Feasibility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782312" y="4700016"/>
            <a:ext cx="1261872" cy="292608"/>
          </a:xfrm>
          <a:prstGeom prst="roundRect">
            <a:avLst>
              <a:gd name="adj" fmla="val 15625"/>
            </a:avLst>
          </a:prstGeom>
          <a:solidFill>
            <a:srgbClr val="D85A30">
              <a:alpha val="75000"/>
            </a:srgbClr>
          </a:solidFill>
          <a:ln w="12700">
            <a:solidFill>
              <a:srgbClr val="D85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782312" y="4700016"/>
            <a:ext cx="1261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Design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126480" y="4700016"/>
            <a:ext cx="1261872" cy="292608"/>
          </a:xfrm>
          <a:prstGeom prst="roundRect">
            <a:avLst>
              <a:gd name="adj" fmla="val 15625"/>
            </a:avLst>
          </a:prstGeom>
          <a:solidFill>
            <a:srgbClr val="3B6D11">
              <a:alpha val="75000"/>
            </a:srgbClr>
          </a:solidFill>
          <a:ln w="12700">
            <a:solidFill>
              <a:srgbClr val="3B6D1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126480" y="4700016"/>
            <a:ext cx="1261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Intervene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7470648" y="4700016"/>
            <a:ext cx="1261872" cy="292608"/>
          </a:xfrm>
          <a:prstGeom prst="roundRect">
            <a:avLst>
              <a:gd name="adj" fmla="val 15625"/>
            </a:avLst>
          </a:prstGeom>
          <a:solidFill>
            <a:srgbClr val="185FA5">
              <a:alpha val="75000"/>
            </a:srgbClr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470648" y="4700016"/>
            <a:ext cx="1261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Assess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320040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59436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 new skills framework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needed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365760" y="1691640"/>
            <a:ext cx="4206240" cy="1188720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691640"/>
            <a:ext cx="54864" cy="118872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783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02920" y="203911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Bloom's Taxonomy is incomplete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2313432"/>
            <a:ext cx="3977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'Remember' and 'understand' are largely irrelevant to higher education. 'Apply' is misplaced as a single step rather than a cross-cutting dimension.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5760" y="3108960"/>
            <a:ext cx="4206240" cy="1188720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65760" y="3108960"/>
            <a:ext cx="54864" cy="118872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320040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02920" y="345643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 &amp; CBE remain transactional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2920" y="3730752"/>
            <a:ext cx="3977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frameworks emphasise knowledge and cognition. Neither formally develops social orientation or the interpersonal skills graduates need.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846320" y="1691640"/>
            <a:ext cx="4206240" cy="1188720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846320" y="1691640"/>
            <a:ext cx="54864" cy="118872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983480" y="1783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983480" y="203911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skills gap is widening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983480" y="2313432"/>
            <a:ext cx="3977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Graduates lack technical skills, attitudes, and competencies required by employers — resulting in poor job performance and high graduate unemployment.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846320" y="3108960"/>
            <a:ext cx="4206240" cy="1188720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846320" y="3108960"/>
            <a:ext cx="54864" cy="118872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983480" y="320040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4983480" y="345643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social dimension exists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983480" y="3730752"/>
            <a:ext cx="3977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frameworks do not equip students to understand human rights, equity, intersectional vulnerabilities, or the social context of the problems they solve.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65760" y="4846320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ISKCO White Paper, Dr. Mukul Saxena, Alliance University, August 2025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ISKCO FRAMEWORK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dimensions of integrated learning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69264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ISKCO integrates what Bloom's and CBE/OBE cannot achieve independently.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2651760" cy="3200400"/>
          </a:xfrm>
          <a:prstGeom prst="rect">
            <a:avLst/>
          </a:prstGeom>
          <a:solidFill>
            <a:srgbClr val="E6F1FB"/>
          </a:solidFill>
          <a:ln w="12700">
            <a:solidFill>
              <a:srgbClr val="185FA5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2651760" cy="54864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554480" y="1536192"/>
            <a:ext cx="457200" cy="457200"/>
          </a:xfrm>
          <a:prstGeom prst="ellipse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554480" y="1536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205740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&amp;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Cognition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94360" y="265176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Bloom's taxonomy foundation — remember, understand, analyse, evaluate, create. Factual, conceptual, procedural, and metacognitive knowledge types.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94360" y="41605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Bloom (1956)</a:t>
            </a:r>
            <a:endParaRPr lang="en-US" sz="900" dirty="0"/>
          </a:p>
          <a:p>
            <a:pPr marL="0" indent="0">
              <a:buNone/>
            </a:pPr>
            <a:r>
              <a:rPr lang="en-US" sz="900" i="1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Anderson &amp; Krathwohl (2001)</a:t>
            </a:r>
            <a:endParaRPr lang="en-US" sz="900" dirty="0"/>
          </a:p>
          <a:p>
            <a:pPr marL="0" indent="0">
              <a:buNone/>
            </a:pPr>
            <a:r>
              <a:rPr lang="en-US" sz="900" i="1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Fink (2003)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246120" y="1417320"/>
            <a:ext cx="2651760" cy="3200400"/>
          </a:xfrm>
          <a:prstGeom prst="rect">
            <a:avLst/>
          </a:prstGeom>
          <a:solidFill>
            <a:srgbClr val="E1F5EE"/>
          </a:solidFill>
          <a:ln w="12700">
            <a:solidFill>
              <a:srgbClr val="1D9E75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246120" y="1417320"/>
            <a:ext cx="2651760" cy="54864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343400" y="1536192"/>
            <a:ext cx="457200" cy="457200"/>
          </a:xfrm>
          <a:prstGeom prst="ellipse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343400" y="1536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337560" y="205740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383280" y="265176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Discipline-specific and discipline-neutral skills — critical thinking, communication, negotiation, adaptive expertise, reflexivity, stakeholder management.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383280" y="41605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ISKCO original contribution</a:t>
            </a:r>
            <a:endParaRPr lang="en-US" sz="900" dirty="0"/>
          </a:p>
          <a:p>
            <a:pPr marL="0" indent="0">
              <a:buNone/>
            </a:pPr>
            <a:r>
              <a:rPr lang="en-US" sz="900" i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on CBE &amp; OBE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6035040" y="1417320"/>
            <a:ext cx="2651760" cy="3200400"/>
          </a:xfrm>
          <a:prstGeom prst="rect">
            <a:avLst/>
          </a:prstGeom>
          <a:solidFill>
            <a:srgbClr val="FAECE7"/>
          </a:solidFill>
          <a:ln w="12700">
            <a:solidFill>
              <a:srgbClr val="D85A30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035040" y="1417320"/>
            <a:ext cx="2651760" cy="54864"/>
          </a:xfrm>
          <a:prstGeom prst="rect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132320" y="1536192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132320" y="1536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126480" y="205740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Enquiry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172200" y="265176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(social enquiry) — the defining third dimension. Human rights framing, intersectional vulnerability, cultural sensitivity, equity, social orientation.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172200" y="41605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— absent from all prior</a:t>
            </a:r>
            <a:endParaRPr lang="en-US" sz="900" dirty="0"/>
          </a:p>
          <a:p>
            <a:pPr marL="0" indent="0">
              <a:buNone/>
            </a:pPr>
            <a:r>
              <a:rPr lang="en-US" sz="900" i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taxonomies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57200" y="4828032"/>
            <a:ext cx="8412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 Social enquiry is not a stage — it cross-cuts all three dimensions at every point in the learning process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E6F1FB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82880" y="3200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50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1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82880" y="658368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Discipline-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" y="237744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Domain-anchored competencies tied to the student's specific programme and professional field.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82880" y="3291840"/>
            <a:ext cx="2377440" cy="347472"/>
          </a:xfrm>
          <a:prstGeom prst="roundRect">
            <a:avLst>
              <a:gd name="adj" fmla="val 15789"/>
            </a:avLst>
          </a:prstGeom>
          <a:solidFill>
            <a:srgbClr val="185FA5">
              <a:alpha val="15000"/>
            </a:srgbClr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01168" y="3291840"/>
            <a:ext cx="23408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Mapped per programme</a:t>
            </a:r>
            <a:endParaRPr lang="en-US" sz="1000" dirty="0"/>
          </a:p>
          <a:p>
            <a:pPr marL="0" indent="0">
              <a:buNone/>
            </a:pPr>
            <a:r>
              <a:rPr lang="en-US" sz="1000" i="1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semester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57200" y="3794760"/>
            <a:ext cx="237744" cy="237744"/>
          </a:xfrm>
          <a:prstGeom prst="ellipse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77240" y="3794760"/>
            <a:ext cx="237744" cy="237744"/>
          </a:xfrm>
          <a:prstGeom prst="ellipse">
            <a:avLst/>
          </a:prstGeom>
          <a:solidFill>
            <a:srgbClr val="185FA5">
              <a:alpha val="40000"/>
            </a:srgbClr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1097280" y="3794760"/>
            <a:ext cx="237744" cy="237744"/>
          </a:xfrm>
          <a:prstGeom prst="ellipse">
            <a:avLst/>
          </a:prstGeom>
          <a:solidFill>
            <a:srgbClr val="185FA5">
              <a:alpha val="20000"/>
            </a:srgbClr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127248" y="256032"/>
            <a:ext cx="5559552" cy="822960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127248" y="256032"/>
            <a:ext cx="45720" cy="822960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291840" y="310896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Empirical data analysis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291840" y="576072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Quantitative and qualitative diagnosis of the policy or problem environment — statistical indicators, classification of data, historical references.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127248" y="1188720"/>
            <a:ext cx="555955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127248" y="1188720"/>
            <a:ext cx="45720" cy="822960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291840" y="1243584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&amp; legal frameworks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291840" y="150876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Identifying the relevant legislative and institutional ecosystem, state obligations, and compliance requirements within the domain.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127248" y="2121408"/>
            <a:ext cx="5559552" cy="822960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3127248" y="2121408"/>
            <a:ext cx="45720" cy="822960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291840" y="2176272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Evidence-based assessment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291840" y="2441448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Translating domain data into actionable conclusions — linking empirical findings to policy options, stakeholder interests, and likely outcomes.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127248" y="3054096"/>
            <a:ext cx="555955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3127248" y="3054096"/>
            <a:ext cx="45720" cy="822960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291840" y="3108960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management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3291840" y="3374136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Mapping conflicts and interests across actors, classifying risk of exclusion, and identifying those whose interests must be centred.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3127248" y="3986784"/>
            <a:ext cx="5559552" cy="822960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3127248" y="3986784"/>
            <a:ext cx="45720" cy="822960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3291840" y="4041648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knowledge application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3291840" y="4306824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Applying subject-specific theory, concepts, and procedural knowledge to real-world scenarios in a way that drives decision-making.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E1F5EE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82880" y="3200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50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82880" y="658368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Discipline-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Neutral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" y="237744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Cross-contextual transferable skills applicable across any discipline, profession, or sector.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82880" y="3291840"/>
            <a:ext cx="2377440" cy="347472"/>
          </a:xfrm>
          <a:prstGeom prst="roundRect">
            <a:avLst>
              <a:gd name="adj" fmla="val 15789"/>
            </a:avLst>
          </a:prstGeom>
          <a:solidFill>
            <a:srgbClr val="1D9E75">
              <a:alpha val="15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01168" y="3291840"/>
            <a:ext cx="23408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in every profession</a:t>
            </a:r>
            <a:endParaRPr lang="en-US" sz="1000" dirty="0"/>
          </a:p>
          <a:p>
            <a:pPr marL="0" indent="0">
              <a:buNone/>
            </a:pPr>
            <a:r>
              <a:rPr lang="en-US" sz="1000" i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regardless of discipline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127248" y="256032"/>
            <a:ext cx="5559552" cy="822960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127248" y="256032"/>
            <a:ext cx="45720" cy="82296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291840" y="310896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&amp; creative thinking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291840" y="576072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Higher-order cognitive skills — analysing trade-offs, synthesising evidence, generating options, and evaluating consequences across complex scenarios.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127248" y="1188720"/>
            <a:ext cx="555955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127248" y="1188720"/>
            <a:ext cx="45720" cy="82296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291840" y="1243584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 &amp; public speaking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91840" y="150876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ability to articulate position and findings clearly to diverse audiences — including policymakers, communities, peers, and industry partners.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127248" y="2121408"/>
            <a:ext cx="5559552" cy="822960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127248" y="2121408"/>
            <a:ext cx="45720" cy="82296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291840" y="2176272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Negotiation &amp; decision-making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291840" y="2441448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Navigating competing stakeholder interests, making decisions under uncertainty, and achieving workable outcomes across ideological or institutional divides.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127248" y="3054096"/>
            <a:ext cx="555955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127248" y="3054096"/>
            <a:ext cx="45720" cy="82296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3291840" y="3108960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Conflict mitigation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291840" y="3374136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intra- and inter-group tensions, identifying sources of dispute, and applying mediation or redress strategies in contested environments.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3127248" y="3986784"/>
            <a:ext cx="5559552" cy="822960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3127248" y="3986784"/>
            <a:ext cx="45720" cy="82296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3291840" y="4041648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 expertise &amp; reflexivity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3291840" y="4306824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disposition to adjust thinking and practice in response to new information, unfamiliar situations, or the recognition of one's own biases.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3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93776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Pedagogy — Innovative Learning Methods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9509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ISKCO rejects lecture-only delivery. Skill development requires experiential, simulated, and peer-driven learning environments.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11480" y="1389888"/>
            <a:ext cx="2743200" cy="144475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11480" y="1389888"/>
            <a:ext cx="2743200" cy="54864"/>
          </a:xfrm>
          <a:prstGeom prst="rect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02920" y="1481328"/>
            <a:ext cx="420624" cy="384048"/>
          </a:xfrm>
          <a:prstGeom prst="roundRect">
            <a:avLst>
              <a:gd name="adj" fmla="val 14286"/>
            </a:avLst>
          </a:prstGeom>
          <a:solidFill>
            <a:srgbClr val="EEEDFE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1481328"/>
            <a:ext cx="420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🎭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87552" y="1517904"/>
            <a:ext cx="2075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Role-play simulation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1920240"/>
            <a:ext cx="2560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take on stakeholder roles — policy practitioners, government, citizens, politicians — to diagnose and design interventions in realistic scenarios.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319272" y="1389888"/>
            <a:ext cx="2743200" cy="144475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319272" y="1389888"/>
            <a:ext cx="2743200" cy="54864"/>
          </a:xfrm>
          <a:prstGeom prst="rect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410712" y="1481328"/>
            <a:ext cx="420624" cy="384048"/>
          </a:xfrm>
          <a:prstGeom prst="roundRect">
            <a:avLst>
              <a:gd name="adj" fmla="val 14286"/>
            </a:avLst>
          </a:prstGeom>
          <a:solidFill>
            <a:srgbClr val="EEEDFE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410712" y="1481328"/>
            <a:ext cx="420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🔍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895344" y="1517904"/>
            <a:ext cx="2075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Problem-based learning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410712" y="1920240"/>
            <a:ext cx="2560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drawn from real public policy challenges anchor every learning stage, from empirical diagnosis through to assessment of long-term impact.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227064" y="1389888"/>
            <a:ext cx="2743200" cy="144475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227064" y="1389888"/>
            <a:ext cx="2743200" cy="54864"/>
          </a:xfrm>
          <a:prstGeom prst="rect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318504" y="1481328"/>
            <a:ext cx="420624" cy="384048"/>
          </a:xfrm>
          <a:prstGeom prst="roundRect">
            <a:avLst>
              <a:gd name="adj" fmla="val 14286"/>
            </a:avLst>
          </a:prstGeom>
          <a:solidFill>
            <a:srgbClr val="EEEDFE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318504" y="1481328"/>
            <a:ext cx="420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💬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803136" y="1517904"/>
            <a:ext cx="2075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Inquiry-based discussion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318504" y="1920240"/>
            <a:ext cx="2560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debate and Socratic dialogue replace passive listening, pushing students to question assumptions and defend positions with evidence.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11480" y="2980944"/>
            <a:ext cx="2743200" cy="144475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11480" y="2980944"/>
            <a:ext cx="2743200" cy="54864"/>
          </a:xfrm>
          <a:prstGeom prst="rect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502920" y="3072384"/>
            <a:ext cx="420624" cy="384048"/>
          </a:xfrm>
          <a:prstGeom prst="roundRect">
            <a:avLst>
              <a:gd name="adj" fmla="val 14286"/>
            </a:avLst>
          </a:prstGeom>
          <a:solidFill>
            <a:srgbClr val="EEEDFE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502920" y="3072384"/>
            <a:ext cx="420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🤝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987552" y="3108960"/>
            <a:ext cx="2075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 review &amp; self-assessment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02920" y="3511296"/>
            <a:ext cx="2560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assess each other's work and reflect on their own progression — developing metacognitive awareness and collaborative accountability.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3319272" y="2980944"/>
            <a:ext cx="2743200" cy="144475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3319272" y="2980944"/>
            <a:ext cx="2743200" cy="54864"/>
          </a:xfrm>
          <a:prstGeom prst="rect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3410712" y="3072384"/>
            <a:ext cx="420624" cy="384048"/>
          </a:xfrm>
          <a:prstGeom prst="roundRect">
            <a:avLst>
              <a:gd name="adj" fmla="val 14286"/>
            </a:avLst>
          </a:prstGeom>
          <a:solidFill>
            <a:srgbClr val="EEEDFE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3410712" y="3072384"/>
            <a:ext cx="420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🎮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3895344" y="3108960"/>
            <a:ext cx="2075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Game-based &amp; kinaesthetic learning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3410712" y="3511296"/>
            <a:ext cx="2560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Competitive, experiential formats build adaptability, cooperation, and decision-making under pressure in ways traditional assessment cannot.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227064" y="2980944"/>
            <a:ext cx="2743200" cy="144475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6227064" y="2980944"/>
            <a:ext cx="2743200" cy="54864"/>
          </a:xfrm>
          <a:prstGeom prst="rect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6318504" y="3072384"/>
            <a:ext cx="420624" cy="384048"/>
          </a:xfrm>
          <a:prstGeom prst="roundRect">
            <a:avLst>
              <a:gd name="adj" fmla="val 14286"/>
            </a:avLst>
          </a:prstGeom>
          <a:solidFill>
            <a:srgbClr val="EEEDFE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6318504" y="3072384"/>
            <a:ext cx="420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📋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803136" y="3108960"/>
            <a:ext cx="2075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Situational analysis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6318504" y="3511296"/>
            <a:ext cx="2560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scenarios presented without fixed answers train students to navigate ambiguity, contextualise data, and commit to defensible positions.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AEEDA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82880" y="3200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50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4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82880" y="658368"/>
            <a:ext cx="2560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Attributes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" y="192024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Intrinsic qualities developed through the ISKCO programme that persist beyond graduation and define the whole person.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82880" y="2926080"/>
            <a:ext cx="2377440" cy="347472"/>
          </a:xfrm>
          <a:prstGeom prst="roundRect">
            <a:avLst>
              <a:gd name="adj" fmla="val 15789"/>
            </a:avLst>
          </a:prstGeom>
          <a:solidFill>
            <a:srgbClr val="BA7517">
              <a:alpha val="15000"/>
            </a:srgbClr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01168" y="2926080"/>
            <a:ext cx="23408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Assessed through mentoring</a:t>
            </a:r>
            <a:endParaRPr lang="en-US" sz="1000" dirty="0"/>
          </a:p>
          <a:p>
            <a:pPr marL="0" indent="0">
              <a:buNone/>
            </a:pPr>
            <a:r>
              <a:rPr lang="en-US" sz="1000" i="1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self-reflection essays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82880" y="3429000"/>
            <a:ext cx="2468880" cy="1389888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56032" y="3493008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insight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56032" y="3712464"/>
            <a:ext cx="2286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"My aim of learning is to be able to apply my learnings to solve problems, help me use my learning in real life, and put me in the shoes of stakeholders."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256032" y="4645152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Thamanna Fathima, BBA LLB (Hons.), Alliance University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3127248" y="256032"/>
            <a:ext cx="5559552" cy="822960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127248" y="256032"/>
            <a:ext cx="45720" cy="822960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291840" y="310896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Reflexivity &amp; self-direction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91840" y="576072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capacity to examine one's own reasoning, identify biases, and take ownership of the learning process as an active, self-directed agent.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127248" y="1188720"/>
            <a:ext cx="555955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127248" y="1188720"/>
            <a:ext cx="45720" cy="822960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291840" y="1243584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Entrepreneurial mindset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291840" y="150876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Approaching problems with initiative, creative confidence, and the ability to identify opportunity within constraint — especially in social contexts.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127248" y="2121408"/>
            <a:ext cx="5559552" cy="822960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127248" y="2121408"/>
            <a:ext cx="45720" cy="822960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3291840" y="2176272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 consciousness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291840" y="2441448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settled awareness that interventions must be evaluated against long-term sustainability criteria — not just immediate impact or efficiency.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3127248" y="3054096"/>
            <a:ext cx="555955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3127248" y="3054096"/>
            <a:ext cx="45720" cy="822960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3291840" y="3108960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justice orientation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3291840" y="3374136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genuine commitment to equity, inclusion, and the rights of the most marginalised — embedded as a value, not merely a checklist requirement.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3127248" y="3986784"/>
            <a:ext cx="5559552" cy="822960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3127248" y="3986784"/>
            <a:ext cx="45720" cy="822960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3291840" y="4041648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Lifelong learning disposition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3291840" y="4306824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habits of inquiry, curiosity, and intellectual openness that sustain professional and personal growth well beyond the formal programme.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201168"/>
            <a:ext cx="8412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SIMULATION IN PRACTICE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457200"/>
            <a:ext cx="4572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LVP Session Topics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65760" y="950976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Nine real-world scenarios used across the LVP simulation to develop diagnosis, contextualisation, and social inquiry skills.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5760" y="1444752"/>
            <a:ext cx="2697480" cy="804672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65760" y="1444752"/>
            <a:ext cx="2697480" cy="4572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57200" y="1536192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1D9E75">
              <a:alpha val="25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1536192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68680" y="153619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Battleground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1847088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Technology, rights, power and regulation in digital spaces.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200400" y="1444752"/>
            <a:ext cx="2697480" cy="804672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200400" y="1444752"/>
            <a:ext cx="2697480" cy="45720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291840" y="1536192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185FA5">
              <a:alpha val="25000"/>
            </a:srgbClr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291840" y="1536192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3703320" y="153619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Schools as Commercial Frontiers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291840" y="1847088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Commercialisation of education — equity, access and public policy.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035040" y="1444752"/>
            <a:ext cx="2697480" cy="804672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035040" y="1444752"/>
            <a:ext cx="2697480" cy="45720"/>
          </a:xfrm>
          <a:prstGeom prst="rect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126480" y="1536192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534AB7">
              <a:alpha val="25000"/>
            </a:srgbClr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126480" y="1536192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6537960" y="153619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Binds Us: Law in Perspective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126480" y="1847088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social contract, constitutional values and the meaning of law.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65760" y="2340864"/>
            <a:ext cx="2697480" cy="804672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365760" y="2340864"/>
            <a:ext cx="2697480" cy="45720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57200" y="2432304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BA7517">
              <a:alpha val="25000"/>
            </a:srgbClr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57200" y="2432304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868680" y="2432304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Farmers' Debt &amp; Agricultural Reforms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57200" y="2743200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 vulnerability, state obligation and rural policy design.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3200400" y="2340864"/>
            <a:ext cx="2697480" cy="804672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3200400" y="2340864"/>
            <a:ext cx="2697480" cy="45720"/>
          </a:xfrm>
          <a:prstGeom prst="rect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3291840" y="2432304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D85A30">
              <a:alpha val="25000"/>
            </a:srgbClr>
          </a:solidFill>
          <a:ln w="12700">
            <a:solidFill>
              <a:srgbClr val="D85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3291840" y="2432304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3703320" y="2432304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in Class: Learning or Disruption?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3291840" y="2743200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in pedagogy — behavioural change and institutional policy.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6035040" y="2340864"/>
            <a:ext cx="2697480" cy="804672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6035040" y="2340864"/>
            <a:ext cx="2697480" cy="45720"/>
          </a:xfrm>
          <a:prstGeom prst="rect">
            <a:avLst/>
          </a:prstGeom>
          <a:solidFill>
            <a:srgbClr val="3B6D11"/>
          </a:solidFill>
          <a:ln w="12700">
            <a:solidFill>
              <a:srgbClr val="3B6D1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6126480" y="2432304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3B6D11">
              <a:alpha val="25000"/>
            </a:srgbClr>
          </a:solidFill>
          <a:ln w="12700">
            <a:solidFill>
              <a:srgbClr val="3B6D1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6126480" y="2432304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B6D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6537960" y="2432304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Movie Review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6126480" y="2743200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analysis, freedom of expression and social commentary.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365760" y="3236976"/>
            <a:ext cx="2697480" cy="804672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365760" y="3236976"/>
            <a:ext cx="2697480" cy="45720"/>
          </a:xfrm>
          <a:prstGeom prst="rect">
            <a:avLst/>
          </a:prstGeom>
          <a:solidFill>
            <a:srgbClr val="7F77DD"/>
          </a:solidFill>
          <a:ln w="1270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457200" y="3328416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7F77DD">
              <a:alpha val="25000"/>
            </a:srgbClr>
          </a:solidFill>
          <a:ln w="1270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457200" y="3328416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7F77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868680" y="332841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Owns the Tattoo?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457200" y="3639312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Intellectual property, bodily autonomy and the boundaries of law.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3200400" y="3236976"/>
            <a:ext cx="2697480" cy="804672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Shape 47"/>
          <p:cNvSpPr/>
          <p:nvPr/>
        </p:nvSpPr>
        <p:spPr>
          <a:xfrm>
            <a:off x="3200400" y="3236976"/>
            <a:ext cx="2697480" cy="45720"/>
          </a:xfrm>
          <a:prstGeom prst="rect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48"/>
          <p:cNvSpPr/>
          <p:nvPr/>
        </p:nvSpPr>
        <p:spPr>
          <a:xfrm>
            <a:off x="3291840" y="3328416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D85A30">
              <a:alpha val="25000"/>
            </a:srgbClr>
          </a:solidFill>
          <a:ln w="12700">
            <a:solidFill>
              <a:srgbClr val="D85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3291840" y="3328416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3703320" y="332841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#METOO: Justice or Rhetoric?</a:t>
            </a:r>
            <a:endParaRPr lang="en-US" sz="1100" dirty="0"/>
          </a:p>
        </p:txBody>
      </p:sp>
      <p:sp>
        <p:nvSpPr>
          <p:cNvPr id="53" name="Text 51"/>
          <p:cNvSpPr/>
          <p:nvPr/>
        </p:nvSpPr>
        <p:spPr>
          <a:xfrm>
            <a:off x="3291840" y="3639312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Gender, power, accountability and the limits of legal redress.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6035040" y="3236976"/>
            <a:ext cx="2697480" cy="804672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>
            <a:off x="6035040" y="3236976"/>
            <a:ext cx="2697480" cy="45720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6126480" y="3328416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185FA5">
              <a:alpha val="25000"/>
            </a:srgbClr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/>
          <p:nvPr/>
        </p:nvSpPr>
        <p:spPr>
          <a:xfrm>
            <a:off x="6126480" y="3328416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00" dirty="0"/>
          </a:p>
        </p:txBody>
      </p:sp>
      <p:sp>
        <p:nvSpPr>
          <p:cNvPr id="58" name="Text 56"/>
          <p:cNvSpPr/>
          <p:nvPr/>
        </p:nvSpPr>
        <p:spPr>
          <a:xfrm>
            <a:off x="6537960" y="332841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Streets to Cells</a:t>
            </a:r>
            <a:endParaRPr lang="en-US" sz="1100" dirty="0"/>
          </a:p>
        </p:txBody>
      </p:sp>
      <p:sp>
        <p:nvSpPr>
          <p:cNvPr id="59" name="Text 57"/>
          <p:cNvSpPr/>
          <p:nvPr/>
        </p:nvSpPr>
        <p:spPr>
          <a:xfrm>
            <a:off x="6126480" y="3639312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Criminal justice, marginalisation and the rights of the accused.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365760" y="4864608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session requires students to diagnose · contextualise · assess feasibility · design · intervene · assess</a:t>
            </a:r>
            <a:endParaRPr lang="en-US" sz="950" dirty="0"/>
          </a:p>
        </p:txBody>
      </p:sp>
    </p:spTree>
    <p:extLst>
      <p:ext uri="{BB962C8B-B14F-4D97-AF65-F5344CB8AC3E}">
        <p14:creationId xmlns:p14="http://schemas.microsoft.com/office/powerpoint/2010/main" val="1522578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IN PRACTICE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512064"/>
            <a:ext cx="7315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skills assessment — a real example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65760" y="1078992"/>
            <a:ext cx="8321040" cy="640080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1143000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132588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ABC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212848" y="1143000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212848" y="132588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Woman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877056" y="1143000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877056" y="132588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Kerala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541264" y="1143000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541264" y="132588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BBA LLB (Hons.)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205472" y="1143000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Surveyor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205472" y="132588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(Dr.) Mukul Saxena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5760" y="1883664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strengths identified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65760" y="2157984"/>
            <a:ext cx="1920240" cy="329184"/>
          </a:xfrm>
          <a:prstGeom prst="roundRect">
            <a:avLst>
              <a:gd name="adj" fmla="val 13889"/>
            </a:avLst>
          </a:prstGeom>
          <a:solidFill>
            <a:srgbClr val="1D9E75">
              <a:alpha val="20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65760" y="2157984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Critical thinking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395728" y="2157984"/>
            <a:ext cx="1920240" cy="329184"/>
          </a:xfrm>
          <a:prstGeom prst="roundRect">
            <a:avLst>
              <a:gd name="adj" fmla="val 13889"/>
            </a:avLst>
          </a:prstGeom>
          <a:solidFill>
            <a:srgbClr val="1D9E75">
              <a:alpha val="20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2395728" y="2157984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Problem solving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65760" y="2569464"/>
            <a:ext cx="1920240" cy="329184"/>
          </a:xfrm>
          <a:prstGeom prst="roundRect">
            <a:avLst>
              <a:gd name="adj" fmla="val 13889"/>
            </a:avLst>
          </a:prstGeom>
          <a:solidFill>
            <a:srgbClr val="1D9E75">
              <a:alpha val="20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65760" y="2569464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Diagnosis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395728" y="2569464"/>
            <a:ext cx="1920240" cy="329184"/>
          </a:xfrm>
          <a:prstGeom prst="roundRect">
            <a:avLst>
              <a:gd name="adj" fmla="val 13889"/>
            </a:avLst>
          </a:prstGeom>
          <a:solidFill>
            <a:srgbClr val="1D9E75">
              <a:alpha val="20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2395728" y="2569464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Analysis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365760" y="2980944"/>
            <a:ext cx="1920240" cy="329184"/>
          </a:xfrm>
          <a:prstGeom prst="roundRect">
            <a:avLst>
              <a:gd name="adj" fmla="val 13889"/>
            </a:avLst>
          </a:prstGeom>
          <a:solidFill>
            <a:srgbClr val="1D9E75">
              <a:alpha val="20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65760" y="2980944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Negotiations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395728" y="2980944"/>
            <a:ext cx="1920240" cy="329184"/>
          </a:xfrm>
          <a:prstGeom prst="roundRect">
            <a:avLst>
              <a:gd name="adj" fmla="val 13889"/>
            </a:avLst>
          </a:prstGeom>
          <a:solidFill>
            <a:srgbClr val="1D9E75">
              <a:alpha val="20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2395728" y="2980944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Ability to assess social context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4480560" y="1883664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Areas to upskill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4480560" y="2157984"/>
            <a:ext cx="2029968" cy="329184"/>
          </a:xfrm>
          <a:prstGeom prst="roundRect">
            <a:avLst>
              <a:gd name="adj" fmla="val 13889"/>
            </a:avLst>
          </a:prstGeom>
          <a:solidFill>
            <a:srgbClr val="BA7517">
              <a:alpha val="18000"/>
            </a:srgbClr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480560" y="2157984"/>
            <a:ext cx="2029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 Analysis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6629400" y="2157984"/>
            <a:ext cx="2029968" cy="329184"/>
          </a:xfrm>
          <a:prstGeom prst="roundRect">
            <a:avLst>
              <a:gd name="adj" fmla="val 13889"/>
            </a:avLst>
          </a:prstGeom>
          <a:solidFill>
            <a:srgbClr val="BA7517">
              <a:alpha val="18000"/>
            </a:srgbClr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6629400" y="2157984"/>
            <a:ext cx="2029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 Negotiations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480560" y="2569464"/>
            <a:ext cx="2029968" cy="329184"/>
          </a:xfrm>
          <a:prstGeom prst="roundRect">
            <a:avLst>
              <a:gd name="adj" fmla="val 13889"/>
            </a:avLst>
          </a:prstGeom>
          <a:solidFill>
            <a:srgbClr val="BA7517">
              <a:alpha val="18000"/>
            </a:srgbClr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480560" y="2569464"/>
            <a:ext cx="2029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 Ability to assess social context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6629400" y="2569464"/>
            <a:ext cx="2029968" cy="329184"/>
          </a:xfrm>
          <a:prstGeom prst="roundRect">
            <a:avLst>
              <a:gd name="adj" fmla="val 13889"/>
            </a:avLst>
          </a:prstGeom>
          <a:solidFill>
            <a:srgbClr val="BA7517">
              <a:alpha val="18000"/>
            </a:srgbClr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6629400" y="2569464"/>
            <a:ext cx="2029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 Problem solving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4480560" y="2980944"/>
            <a:ext cx="2029968" cy="329184"/>
          </a:xfrm>
          <a:prstGeom prst="roundRect">
            <a:avLst>
              <a:gd name="adj" fmla="val 13889"/>
            </a:avLst>
          </a:prstGeom>
          <a:solidFill>
            <a:srgbClr val="BA7517">
              <a:alpha val="18000"/>
            </a:srgbClr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4480560" y="2980944"/>
            <a:ext cx="2029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 Critical thinking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6629400" y="2980944"/>
            <a:ext cx="2029968" cy="329184"/>
          </a:xfrm>
          <a:prstGeom prst="roundRect">
            <a:avLst>
              <a:gd name="adj" fmla="val 13889"/>
            </a:avLst>
          </a:prstGeom>
          <a:solidFill>
            <a:srgbClr val="BA7517">
              <a:alpha val="18000"/>
            </a:srgbClr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6629400" y="2980944"/>
            <a:ext cx="2029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 Diagnosis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365760" y="3401568"/>
            <a:ext cx="8321040" cy="1417320"/>
          </a:xfrm>
          <a:prstGeom prst="rect">
            <a:avLst/>
          </a:prstGeom>
          <a:solidFill>
            <a:srgbClr val="0A1929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365760" y="3401568"/>
            <a:ext cx="45720" cy="1417320"/>
          </a:xfrm>
          <a:prstGeom prst="rect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530352" y="3456432"/>
            <a:ext cx="7955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finding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530352" y="370332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"Social and political inquiry is critical to the understanding of law to enable change" — response: Disagree.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"Classroom teaching will help me use my learning in real life" — response: Neutral.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530352" y="4379976"/>
            <a:ext cx="7955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illustrates exactly the deficit ISKCO targets: a student whose ambition is litigation and international law, but who undervalues social inquiry — the very skill-set her profession demands.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B6D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93776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Three-stage mentoring system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93268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and social orientation tracked continuously — orientation to graduation.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11480" y="1325880"/>
            <a:ext cx="274320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11480" y="1325880"/>
            <a:ext cx="2743200" cy="50292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21208" y="1371600"/>
            <a:ext cx="640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21208" y="1371600"/>
            <a:ext cx="25237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Assessment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21208" y="1883664"/>
            <a:ext cx="2523744" cy="274320"/>
          </a:xfrm>
          <a:prstGeom prst="roundRect">
            <a:avLst>
              <a:gd name="adj" fmla="val 13333"/>
            </a:avLst>
          </a:prstGeom>
          <a:solidFill>
            <a:srgbClr val="E1F5EE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21208" y="1883664"/>
            <a:ext cx="25237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Orientation period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48640" y="2340864"/>
            <a:ext cx="146304" cy="146304"/>
          </a:xfrm>
          <a:prstGeom prst="ellipse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58952" y="2267712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mapping questionnaire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48640" y="2816352"/>
            <a:ext cx="146304" cy="146304"/>
          </a:xfrm>
          <a:prstGeom prst="ellipse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58952" y="274320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Programme-specific social assessment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48640" y="3291840"/>
            <a:ext cx="146304" cy="146304"/>
          </a:xfrm>
          <a:prstGeom prst="ellipse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58952" y="321868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case file created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48640" y="3767328"/>
            <a:ext cx="146304" cy="146304"/>
          </a:xfrm>
          <a:prstGeom prst="ellipse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58952" y="3694176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Mapping diagram produced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4242816"/>
            <a:ext cx="146304" cy="146304"/>
          </a:xfrm>
          <a:prstGeom prst="ellipse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58952" y="4169664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 assigned and briefed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337560" y="1325880"/>
            <a:ext cx="274320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337560" y="1325880"/>
            <a:ext cx="2743200" cy="502920"/>
          </a:xfrm>
          <a:prstGeom prst="rect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3447288" y="1371600"/>
            <a:ext cx="640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2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447288" y="1371600"/>
            <a:ext cx="25237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Assessment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3447288" y="1883664"/>
            <a:ext cx="2523744" cy="274320"/>
          </a:xfrm>
          <a:prstGeom prst="roundRect">
            <a:avLst>
              <a:gd name="adj" fmla="val 13333"/>
            </a:avLst>
          </a:prstGeom>
          <a:solidFill>
            <a:srgbClr val="EEEDFE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447288" y="1883664"/>
            <a:ext cx="25237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semester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3474720" y="2340864"/>
            <a:ext cx="146304" cy="146304"/>
          </a:xfrm>
          <a:prstGeom prst="ellipse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3685032" y="2267712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 meetings (min. twice/sem.)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3474720" y="2816352"/>
            <a:ext cx="146304" cy="146304"/>
          </a:xfrm>
          <a:prstGeom prst="ellipse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3685032" y="274320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skills questionnaire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3474720" y="3291840"/>
            <a:ext cx="146304" cy="146304"/>
          </a:xfrm>
          <a:prstGeom prst="ellipse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3685032" y="321868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150-word self-assessment essay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474720" y="3767328"/>
            <a:ext cx="146304" cy="146304"/>
          </a:xfrm>
          <a:prstGeom prst="ellipse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3685032" y="3694176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 Semantic Analysis (sem. 4+)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3474720" y="4242816"/>
            <a:ext cx="146304" cy="146304"/>
          </a:xfrm>
          <a:prstGeom prst="ellipse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3685032" y="4169664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mentor feedback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6263640" y="1325880"/>
            <a:ext cx="274320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6263640" y="1325880"/>
            <a:ext cx="2743200" cy="502920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6373368" y="1371600"/>
            <a:ext cx="640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3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6373368" y="1371600"/>
            <a:ext cx="25237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Profile</a:t>
            </a:r>
            <a:endParaRPr lang="en-US" sz="1250" dirty="0"/>
          </a:p>
        </p:txBody>
      </p:sp>
      <p:sp>
        <p:nvSpPr>
          <p:cNvPr id="41" name="Shape 39"/>
          <p:cNvSpPr/>
          <p:nvPr/>
        </p:nvSpPr>
        <p:spPr>
          <a:xfrm>
            <a:off x="6373368" y="1883664"/>
            <a:ext cx="2523744" cy="274320"/>
          </a:xfrm>
          <a:prstGeom prst="roundRect">
            <a:avLst>
              <a:gd name="adj" fmla="val 13333"/>
            </a:avLst>
          </a:prstGeom>
          <a:solidFill>
            <a:srgbClr val="FAEEDA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6373368" y="1883664"/>
            <a:ext cx="25237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of programme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6400800" y="2340864"/>
            <a:ext cx="146304" cy="146304"/>
          </a:xfrm>
          <a:prstGeom prst="ellipse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6611112" y="2267712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progression document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6400800" y="2816352"/>
            <a:ext cx="146304" cy="146304"/>
          </a:xfrm>
          <a:prstGeom prst="ellipse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6611112" y="274320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outcome mapping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6400800" y="3291840"/>
            <a:ext cx="146304" cy="146304"/>
          </a:xfrm>
          <a:prstGeom prst="ellipse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/>
          <p:nvPr/>
        </p:nvSpPr>
        <p:spPr>
          <a:xfrm>
            <a:off x="6611112" y="321868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Five-year skills forecast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6400800" y="3767328"/>
            <a:ext cx="146304" cy="146304"/>
          </a:xfrm>
          <a:prstGeom prst="ellipse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48"/>
          <p:cNvSpPr/>
          <p:nvPr/>
        </p:nvSpPr>
        <p:spPr>
          <a:xfrm>
            <a:off x="6611112" y="3694176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Mid-course corrections proposed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6400800" y="4242816"/>
            <a:ext cx="146304" cy="146304"/>
          </a:xfrm>
          <a:prstGeom prst="ellipse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6611112" y="4169664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of Studies reporting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3154680" y="3108960"/>
            <a:ext cx="182880" cy="0"/>
          </a:xfrm>
          <a:prstGeom prst="line">
            <a:avLst/>
          </a:prstGeom>
          <a:noFill/>
          <a:ln w="12700">
            <a:solidFill>
              <a:srgbClr val="8899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3136392" y="2999232"/>
            <a:ext cx="201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8899AA"/>
                </a:solidFill>
              </a:rPr>
              <a:t>→</a:t>
            </a:r>
            <a:endParaRPr lang="en-US" sz="1400" dirty="0"/>
          </a:p>
        </p:txBody>
      </p:sp>
      <p:sp>
        <p:nvSpPr>
          <p:cNvPr id="55" name="Shape 53"/>
          <p:cNvSpPr/>
          <p:nvPr/>
        </p:nvSpPr>
        <p:spPr>
          <a:xfrm>
            <a:off x="6080760" y="3108960"/>
            <a:ext cx="182880" cy="0"/>
          </a:xfrm>
          <a:prstGeom prst="line">
            <a:avLst/>
          </a:prstGeom>
          <a:noFill/>
          <a:ln w="12700">
            <a:solidFill>
              <a:srgbClr val="8899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54"/>
          <p:cNvSpPr/>
          <p:nvPr/>
        </p:nvSpPr>
        <p:spPr>
          <a:xfrm>
            <a:off x="6062472" y="2999232"/>
            <a:ext cx="201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8899AA"/>
                </a:solidFill>
              </a:rPr>
              <a:t>→</a:t>
            </a:r>
            <a:endParaRPr lang="en-US" sz="1400" dirty="0"/>
          </a:p>
        </p:txBody>
      </p:sp>
      <p:sp>
        <p:nvSpPr>
          <p:cNvPr id="57" name="Shape 55"/>
          <p:cNvSpPr/>
          <p:nvPr/>
        </p:nvSpPr>
        <p:spPr>
          <a:xfrm>
            <a:off x="411480" y="4773168"/>
            <a:ext cx="8321040" cy="274320"/>
          </a:xfrm>
          <a:prstGeom prst="rect">
            <a:avLst/>
          </a:prstGeom>
          <a:solidFill>
            <a:srgbClr val="EAF3DE"/>
          </a:solidFill>
          <a:ln w="12700">
            <a:solidFill>
              <a:srgbClr val="3B6D1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/>
          <p:nvPr/>
        </p:nvSpPr>
        <p:spPr>
          <a:xfrm>
            <a:off x="502920" y="47731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B6D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Output: Student progression document shared with student · parents · corporate mentors · Board of Studies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01168"/>
            <a:ext cx="8412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MAPPING MATRIX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38912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skills are developed across each ITHE stage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88920" y="1005840"/>
            <a:ext cx="1051560" cy="36576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2788920" y="100584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Diagnose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3840480" y="1005840"/>
            <a:ext cx="1051560" cy="365760"/>
          </a:xfrm>
          <a:prstGeom prst="rect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840480" y="100584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892040" y="1005840"/>
            <a:ext cx="1051560" cy="365760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892040" y="100584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5943600" y="1005840"/>
            <a:ext cx="1051560" cy="365760"/>
          </a:xfrm>
          <a:prstGeom prst="rect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943600" y="100584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995160" y="1005840"/>
            <a:ext cx="1051560" cy="365760"/>
          </a:xfrm>
          <a:prstGeom prst="rect">
            <a:avLst/>
          </a:prstGeom>
          <a:solidFill>
            <a:srgbClr val="3B6D11"/>
          </a:solidFill>
          <a:ln w="12700">
            <a:solidFill>
              <a:srgbClr val="3B6D1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995160" y="100584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Intervene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8046720" y="1005840"/>
            <a:ext cx="1051560" cy="365760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046720" y="100584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65760" y="1005840"/>
            <a:ext cx="2423160" cy="365760"/>
          </a:xfrm>
          <a:prstGeom prst="rect">
            <a:avLst/>
          </a:prstGeom>
          <a:solidFill>
            <a:srgbClr val="0D1F3C"/>
          </a:solidFill>
          <a:ln w="12700">
            <a:solidFill>
              <a:srgbClr val="0D1F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57200" y="10058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65760" y="1371600"/>
            <a:ext cx="2423160" cy="402336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365760" y="1371600"/>
            <a:ext cx="45720" cy="402336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75488" y="1444752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185FA5">
              <a:alpha val="20000"/>
            </a:srgbClr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75488" y="1444752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877824" y="1371600"/>
            <a:ext cx="18196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Empirical analysis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88920" y="1371600"/>
            <a:ext cx="1051560" cy="402336"/>
          </a:xfrm>
          <a:prstGeom prst="rect">
            <a:avLst/>
          </a:prstGeom>
          <a:solidFill>
            <a:srgbClr val="1D9E75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2788920" y="137160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3840480" y="1371600"/>
            <a:ext cx="1051560" cy="402336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892040" y="1371600"/>
            <a:ext cx="1051560" cy="402336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5943600" y="1371600"/>
            <a:ext cx="1051560" cy="402336"/>
          </a:xfrm>
          <a:prstGeom prst="rect">
            <a:avLst/>
          </a:prstGeom>
          <a:solidFill>
            <a:srgbClr val="D85A30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943600" y="137160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6995160" y="1371600"/>
            <a:ext cx="1051560" cy="402336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8046720" y="1371600"/>
            <a:ext cx="1051560" cy="402336"/>
          </a:xfrm>
          <a:prstGeom prst="rect">
            <a:avLst/>
          </a:prstGeom>
          <a:solidFill>
            <a:srgbClr val="185FA5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046720" y="137160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365760" y="1773936"/>
            <a:ext cx="24231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365760" y="1773936"/>
            <a:ext cx="45720" cy="402336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75488" y="1847088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185FA5">
              <a:alpha val="20000"/>
            </a:srgbClr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75488" y="184708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877824" y="1773936"/>
            <a:ext cx="18196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rights framing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2788920" y="1773936"/>
            <a:ext cx="10515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3840480" y="1773936"/>
            <a:ext cx="1051560" cy="402336"/>
          </a:xfrm>
          <a:prstGeom prst="rect">
            <a:avLst/>
          </a:prstGeom>
          <a:solidFill>
            <a:srgbClr val="534AB7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3840480" y="1773936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40" name="Shape 38"/>
          <p:cNvSpPr/>
          <p:nvPr/>
        </p:nvSpPr>
        <p:spPr>
          <a:xfrm>
            <a:off x="4892040" y="1773936"/>
            <a:ext cx="10515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5943600" y="1773936"/>
            <a:ext cx="1051560" cy="402336"/>
          </a:xfrm>
          <a:prstGeom prst="rect">
            <a:avLst/>
          </a:prstGeom>
          <a:solidFill>
            <a:srgbClr val="D85A30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5943600" y="1773936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43" name="Shape 41"/>
          <p:cNvSpPr/>
          <p:nvPr/>
        </p:nvSpPr>
        <p:spPr>
          <a:xfrm>
            <a:off x="6995160" y="1773936"/>
            <a:ext cx="10515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8046720" y="1773936"/>
            <a:ext cx="10515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365760" y="2176272"/>
            <a:ext cx="2423160" cy="402336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365760" y="2176272"/>
            <a:ext cx="45720" cy="402336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475488" y="2249424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1D9E75">
              <a:alpha val="20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/>
          <p:nvPr/>
        </p:nvSpPr>
        <p:spPr>
          <a:xfrm>
            <a:off x="475488" y="2249424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877824" y="2176272"/>
            <a:ext cx="18196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thinking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2788920" y="2176272"/>
            <a:ext cx="1051560" cy="402336"/>
          </a:xfrm>
          <a:prstGeom prst="rect">
            <a:avLst/>
          </a:prstGeom>
          <a:solidFill>
            <a:srgbClr val="1D9E75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2788920" y="2176272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52" name="Shape 50"/>
          <p:cNvSpPr/>
          <p:nvPr/>
        </p:nvSpPr>
        <p:spPr>
          <a:xfrm>
            <a:off x="3840480" y="2176272"/>
            <a:ext cx="1051560" cy="402336"/>
          </a:xfrm>
          <a:prstGeom prst="rect">
            <a:avLst/>
          </a:prstGeom>
          <a:solidFill>
            <a:srgbClr val="534AB7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3840480" y="2176272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54" name="Shape 52"/>
          <p:cNvSpPr/>
          <p:nvPr/>
        </p:nvSpPr>
        <p:spPr>
          <a:xfrm>
            <a:off x="4892040" y="2176272"/>
            <a:ext cx="1051560" cy="402336"/>
          </a:xfrm>
          <a:prstGeom prst="rect">
            <a:avLst/>
          </a:prstGeom>
          <a:solidFill>
            <a:srgbClr val="BA7517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4892040" y="2176272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56" name="Shape 54"/>
          <p:cNvSpPr/>
          <p:nvPr/>
        </p:nvSpPr>
        <p:spPr>
          <a:xfrm>
            <a:off x="5943600" y="2176272"/>
            <a:ext cx="1051560" cy="402336"/>
          </a:xfrm>
          <a:prstGeom prst="rect">
            <a:avLst/>
          </a:prstGeom>
          <a:solidFill>
            <a:srgbClr val="D85A30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/>
          <p:nvPr/>
        </p:nvSpPr>
        <p:spPr>
          <a:xfrm>
            <a:off x="5943600" y="2176272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58" name="Shape 56"/>
          <p:cNvSpPr/>
          <p:nvPr/>
        </p:nvSpPr>
        <p:spPr>
          <a:xfrm>
            <a:off x="6995160" y="2176272"/>
            <a:ext cx="1051560" cy="402336"/>
          </a:xfrm>
          <a:prstGeom prst="rect">
            <a:avLst/>
          </a:prstGeom>
          <a:solidFill>
            <a:srgbClr val="3B6D11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6995160" y="2176272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B6D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60" name="Shape 58"/>
          <p:cNvSpPr/>
          <p:nvPr/>
        </p:nvSpPr>
        <p:spPr>
          <a:xfrm>
            <a:off x="8046720" y="2176272"/>
            <a:ext cx="1051560" cy="402336"/>
          </a:xfrm>
          <a:prstGeom prst="rect">
            <a:avLst/>
          </a:prstGeom>
          <a:solidFill>
            <a:srgbClr val="185FA5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59"/>
          <p:cNvSpPr/>
          <p:nvPr/>
        </p:nvSpPr>
        <p:spPr>
          <a:xfrm>
            <a:off x="8046720" y="2176272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62" name="Shape 60"/>
          <p:cNvSpPr/>
          <p:nvPr/>
        </p:nvSpPr>
        <p:spPr>
          <a:xfrm>
            <a:off x="365760" y="2578608"/>
            <a:ext cx="24231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365760" y="2578608"/>
            <a:ext cx="45720" cy="402336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475488" y="2651760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1D9E75">
              <a:alpha val="20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475488" y="2651760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</a:t>
            </a:r>
            <a:endParaRPr lang="en-US" sz="800" dirty="0"/>
          </a:p>
        </p:txBody>
      </p:sp>
      <p:sp>
        <p:nvSpPr>
          <p:cNvPr id="66" name="Text 64"/>
          <p:cNvSpPr/>
          <p:nvPr/>
        </p:nvSpPr>
        <p:spPr>
          <a:xfrm>
            <a:off x="877824" y="2578608"/>
            <a:ext cx="18196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management</a:t>
            </a:r>
            <a:endParaRPr lang="en-US" sz="1050" dirty="0"/>
          </a:p>
        </p:txBody>
      </p:sp>
      <p:sp>
        <p:nvSpPr>
          <p:cNvPr id="67" name="Shape 65"/>
          <p:cNvSpPr/>
          <p:nvPr/>
        </p:nvSpPr>
        <p:spPr>
          <a:xfrm>
            <a:off x="2788920" y="2578608"/>
            <a:ext cx="1051560" cy="402336"/>
          </a:xfrm>
          <a:prstGeom prst="rect">
            <a:avLst/>
          </a:prstGeom>
          <a:solidFill>
            <a:srgbClr val="1D9E75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66"/>
          <p:cNvSpPr/>
          <p:nvPr/>
        </p:nvSpPr>
        <p:spPr>
          <a:xfrm>
            <a:off x="2788920" y="2578608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69" name="Shape 67"/>
          <p:cNvSpPr/>
          <p:nvPr/>
        </p:nvSpPr>
        <p:spPr>
          <a:xfrm>
            <a:off x="3840480" y="2578608"/>
            <a:ext cx="1051560" cy="402336"/>
          </a:xfrm>
          <a:prstGeom prst="rect">
            <a:avLst/>
          </a:prstGeom>
          <a:solidFill>
            <a:srgbClr val="534AB7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68"/>
          <p:cNvSpPr/>
          <p:nvPr/>
        </p:nvSpPr>
        <p:spPr>
          <a:xfrm>
            <a:off x="3840480" y="2578608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71" name="Shape 69"/>
          <p:cNvSpPr/>
          <p:nvPr/>
        </p:nvSpPr>
        <p:spPr>
          <a:xfrm>
            <a:off x="4892040" y="2578608"/>
            <a:ext cx="1051560" cy="402336"/>
          </a:xfrm>
          <a:prstGeom prst="rect">
            <a:avLst/>
          </a:prstGeom>
          <a:solidFill>
            <a:srgbClr val="BA7517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70"/>
          <p:cNvSpPr/>
          <p:nvPr/>
        </p:nvSpPr>
        <p:spPr>
          <a:xfrm>
            <a:off x="4892040" y="2578608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73" name="Shape 71"/>
          <p:cNvSpPr/>
          <p:nvPr/>
        </p:nvSpPr>
        <p:spPr>
          <a:xfrm>
            <a:off x="5943600" y="2578608"/>
            <a:ext cx="1051560" cy="402336"/>
          </a:xfrm>
          <a:prstGeom prst="rect">
            <a:avLst/>
          </a:prstGeom>
          <a:solidFill>
            <a:srgbClr val="D85A30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72"/>
          <p:cNvSpPr/>
          <p:nvPr/>
        </p:nvSpPr>
        <p:spPr>
          <a:xfrm>
            <a:off x="5943600" y="2578608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75" name="Shape 73"/>
          <p:cNvSpPr/>
          <p:nvPr/>
        </p:nvSpPr>
        <p:spPr>
          <a:xfrm>
            <a:off x="6995160" y="2578608"/>
            <a:ext cx="1051560" cy="402336"/>
          </a:xfrm>
          <a:prstGeom prst="rect">
            <a:avLst/>
          </a:prstGeom>
          <a:solidFill>
            <a:srgbClr val="3B6D11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74"/>
          <p:cNvSpPr/>
          <p:nvPr/>
        </p:nvSpPr>
        <p:spPr>
          <a:xfrm>
            <a:off x="6995160" y="2578608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B6D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77" name="Shape 75"/>
          <p:cNvSpPr/>
          <p:nvPr/>
        </p:nvSpPr>
        <p:spPr>
          <a:xfrm>
            <a:off x="8046720" y="2578608"/>
            <a:ext cx="10515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8" name="Shape 76"/>
          <p:cNvSpPr/>
          <p:nvPr/>
        </p:nvSpPr>
        <p:spPr>
          <a:xfrm>
            <a:off x="365760" y="2980944"/>
            <a:ext cx="2423160" cy="402336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Shape 77"/>
          <p:cNvSpPr/>
          <p:nvPr/>
        </p:nvSpPr>
        <p:spPr>
          <a:xfrm>
            <a:off x="365760" y="2980944"/>
            <a:ext cx="45720" cy="402336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Shape 78"/>
          <p:cNvSpPr/>
          <p:nvPr/>
        </p:nvSpPr>
        <p:spPr>
          <a:xfrm>
            <a:off x="475488" y="3054096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1D9E75">
              <a:alpha val="20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1" name="Text 79"/>
          <p:cNvSpPr/>
          <p:nvPr/>
        </p:nvSpPr>
        <p:spPr>
          <a:xfrm>
            <a:off x="475488" y="3054096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</a:t>
            </a:r>
            <a:endParaRPr lang="en-US" sz="800" dirty="0"/>
          </a:p>
        </p:txBody>
      </p:sp>
      <p:sp>
        <p:nvSpPr>
          <p:cNvPr id="82" name="Text 80"/>
          <p:cNvSpPr/>
          <p:nvPr/>
        </p:nvSpPr>
        <p:spPr>
          <a:xfrm>
            <a:off x="877824" y="2980944"/>
            <a:ext cx="18196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Negotiation</a:t>
            </a:r>
            <a:endParaRPr lang="en-US" sz="1050" dirty="0"/>
          </a:p>
        </p:txBody>
      </p:sp>
      <p:sp>
        <p:nvSpPr>
          <p:cNvPr id="83" name="Shape 81"/>
          <p:cNvSpPr/>
          <p:nvPr/>
        </p:nvSpPr>
        <p:spPr>
          <a:xfrm>
            <a:off x="2788920" y="2980944"/>
            <a:ext cx="1051560" cy="402336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4" name="Shape 82"/>
          <p:cNvSpPr/>
          <p:nvPr/>
        </p:nvSpPr>
        <p:spPr>
          <a:xfrm>
            <a:off x="3840480" y="2980944"/>
            <a:ext cx="1051560" cy="402336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Shape 83"/>
          <p:cNvSpPr/>
          <p:nvPr/>
        </p:nvSpPr>
        <p:spPr>
          <a:xfrm>
            <a:off x="4892040" y="2980944"/>
            <a:ext cx="1051560" cy="402336"/>
          </a:xfrm>
          <a:prstGeom prst="rect">
            <a:avLst/>
          </a:prstGeom>
          <a:solidFill>
            <a:srgbClr val="BA7517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 84"/>
          <p:cNvSpPr/>
          <p:nvPr/>
        </p:nvSpPr>
        <p:spPr>
          <a:xfrm>
            <a:off x="4892040" y="2980944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87" name="Shape 85"/>
          <p:cNvSpPr/>
          <p:nvPr/>
        </p:nvSpPr>
        <p:spPr>
          <a:xfrm>
            <a:off x="5943600" y="2980944"/>
            <a:ext cx="1051560" cy="402336"/>
          </a:xfrm>
          <a:prstGeom prst="rect">
            <a:avLst/>
          </a:prstGeom>
          <a:solidFill>
            <a:srgbClr val="D85A30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86"/>
          <p:cNvSpPr/>
          <p:nvPr/>
        </p:nvSpPr>
        <p:spPr>
          <a:xfrm>
            <a:off x="5943600" y="2980944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89" name="Shape 87"/>
          <p:cNvSpPr/>
          <p:nvPr/>
        </p:nvSpPr>
        <p:spPr>
          <a:xfrm>
            <a:off x="6995160" y="2980944"/>
            <a:ext cx="1051560" cy="402336"/>
          </a:xfrm>
          <a:prstGeom prst="rect">
            <a:avLst/>
          </a:prstGeom>
          <a:solidFill>
            <a:srgbClr val="3B6D11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0" name="Text 88"/>
          <p:cNvSpPr/>
          <p:nvPr/>
        </p:nvSpPr>
        <p:spPr>
          <a:xfrm>
            <a:off x="6995160" y="2980944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B6D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91" name="Shape 89"/>
          <p:cNvSpPr/>
          <p:nvPr/>
        </p:nvSpPr>
        <p:spPr>
          <a:xfrm>
            <a:off x="8046720" y="2980944"/>
            <a:ext cx="1051560" cy="402336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2" name="Shape 90"/>
          <p:cNvSpPr/>
          <p:nvPr/>
        </p:nvSpPr>
        <p:spPr>
          <a:xfrm>
            <a:off x="365760" y="3383280"/>
            <a:ext cx="24231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3" name="Shape 91"/>
          <p:cNvSpPr/>
          <p:nvPr/>
        </p:nvSpPr>
        <p:spPr>
          <a:xfrm>
            <a:off x="365760" y="3383280"/>
            <a:ext cx="45720" cy="402336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4" name="Shape 92"/>
          <p:cNvSpPr/>
          <p:nvPr/>
        </p:nvSpPr>
        <p:spPr>
          <a:xfrm>
            <a:off x="475488" y="3456432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BA7517">
              <a:alpha val="20000"/>
            </a:srgbClr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5" name="Text 93"/>
          <p:cNvSpPr/>
          <p:nvPr/>
        </p:nvSpPr>
        <p:spPr>
          <a:xfrm>
            <a:off x="475488" y="3456432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</a:t>
            </a:r>
            <a:endParaRPr lang="en-US" sz="800" dirty="0"/>
          </a:p>
        </p:txBody>
      </p:sp>
      <p:sp>
        <p:nvSpPr>
          <p:cNvPr id="96" name="Text 94"/>
          <p:cNvSpPr/>
          <p:nvPr/>
        </p:nvSpPr>
        <p:spPr>
          <a:xfrm>
            <a:off x="877824" y="3383280"/>
            <a:ext cx="18196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justice orientation</a:t>
            </a:r>
            <a:endParaRPr lang="en-US" sz="1050" dirty="0"/>
          </a:p>
        </p:txBody>
      </p:sp>
      <p:sp>
        <p:nvSpPr>
          <p:cNvPr id="97" name="Shape 95"/>
          <p:cNvSpPr/>
          <p:nvPr/>
        </p:nvSpPr>
        <p:spPr>
          <a:xfrm>
            <a:off x="2788920" y="3383280"/>
            <a:ext cx="10515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8" name="Shape 96"/>
          <p:cNvSpPr/>
          <p:nvPr/>
        </p:nvSpPr>
        <p:spPr>
          <a:xfrm>
            <a:off x="3840480" y="3383280"/>
            <a:ext cx="1051560" cy="402336"/>
          </a:xfrm>
          <a:prstGeom prst="rect">
            <a:avLst/>
          </a:prstGeom>
          <a:solidFill>
            <a:srgbClr val="534AB7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7"/>
          <p:cNvSpPr/>
          <p:nvPr/>
        </p:nvSpPr>
        <p:spPr>
          <a:xfrm>
            <a:off x="3840480" y="338328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100" name="Shape 98"/>
          <p:cNvSpPr/>
          <p:nvPr/>
        </p:nvSpPr>
        <p:spPr>
          <a:xfrm>
            <a:off x="4892040" y="3383280"/>
            <a:ext cx="10515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1" name="Shape 99"/>
          <p:cNvSpPr/>
          <p:nvPr/>
        </p:nvSpPr>
        <p:spPr>
          <a:xfrm>
            <a:off x="5943600" y="3383280"/>
            <a:ext cx="1051560" cy="402336"/>
          </a:xfrm>
          <a:prstGeom prst="rect">
            <a:avLst/>
          </a:prstGeom>
          <a:solidFill>
            <a:srgbClr val="D85A30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2" name="Text 100"/>
          <p:cNvSpPr/>
          <p:nvPr/>
        </p:nvSpPr>
        <p:spPr>
          <a:xfrm>
            <a:off x="5943600" y="338328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103" name="Shape 101"/>
          <p:cNvSpPr/>
          <p:nvPr/>
        </p:nvSpPr>
        <p:spPr>
          <a:xfrm>
            <a:off x="6995160" y="3383280"/>
            <a:ext cx="10515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4" name="Shape 102"/>
          <p:cNvSpPr/>
          <p:nvPr/>
        </p:nvSpPr>
        <p:spPr>
          <a:xfrm>
            <a:off x="8046720" y="3383280"/>
            <a:ext cx="1051560" cy="402336"/>
          </a:xfrm>
          <a:prstGeom prst="rect">
            <a:avLst/>
          </a:prstGeom>
          <a:solidFill>
            <a:srgbClr val="185FA5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5" name="Text 103"/>
          <p:cNvSpPr/>
          <p:nvPr/>
        </p:nvSpPr>
        <p:spPr>
          <a:xfrm>
            <a:off x="8046720" y="338328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106" name="Shape 104"/>
          <p:cNvSpPr/>
          <p:nvPr/>
        </p:nvSpPr>
        <p:spPr>
          <a:xfrm>
            <a:off x="365760" y="3785616"/>
            <a:ext cx="2423160" cy="402336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7" name="Shape 105"/>
          <p:cNvSpPr/>
          <p:nvPr/>
        </p:nvSpPr>
        <p:spPr>
          <a:xfrm>
            <a:off x="365760" y="3785616"/>
            <a:ext cx="45720" cy="402336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8" name="Shape 106"/>
          <p:cNvSpPr/>
          <p:nvPr/>
        </p:nvSpPr>
        <p:spPr>
          <a:xfrm>
            <a:off x="475488" y="3858768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BA7517">
              <a:alpha val="20000"/>
            </a:srgbClr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9" name="Text 107"/>
          <p:cNvSpPr/>
          <p:nvPr/>
        </p:nvSpPr>
        <p:spPr>
          <a:xfrm>
            <a:off x="475488" y="385876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</a:t>
            </a:r>
            <a:endParaRPr lang="en-US" sz="800" dirty="0"/>
          </a:p>
        </p:txBody>
      </p:sp>
      <p:sp>
        <p:nvSpPr>
          <p:cNvPr id="110" name="Text 108"/>
          <p:cNvSpPr/>
          <p:nvPr/>
        </p:nvSpPr>
        <p:spPr>
          <a:xfrm>
            <a:off x="877824" y="3785616"/>
            <a:ext cx="18196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Reflexivity</a:t>
            </a:r>
            <a:endParaRPr lang="en-US" sz="1050" dirty="0"/>
          </a:p>
        </p:txBody>
      </p:sp>
      <p:sp>
        <p:nvSpPr>
          <p:cNvPr id="111" name="Shape 109"/>
          <p:cNvSpPr/>
          <p:nvPr/>
        </p:nvSpPr>
        <p:spPr>
          <a:xfrm>
            <a:off x="2788920" y="3785616"/>
            <a:ext cx="1051560" cy="402336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2" name="Shape 110"/>
          <p:cNvSpPr/>
          <p:nvPr/>
        </p:nvSpPr>
        <p:spPr>
          <a:xfrm>
            <a:off x="3840480" y="3785616"/>
            <a:ext cx="1051560" cy="402336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3" name="Shape 111"/>
          <p:cNvSpPr/>
          <p:nvPr/>
        </p:nvSpPr>
        <p:spPr>
          <a:xfrm>
            <a:off x="4892040" y="3785616"/>
            <a:ext cx="1051560" cy="402336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4" name="Shape 112"/>
          <p:cNvSpPr/>
          <p:nvPr/>
        </p:nvSpPr>
        <p:spPr>
          <a:xfrm>
            <a:off x="5943600" y="3785616"/>
            <a:ext cx="1051560" cy="402336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5" name="Shape 113"/>
          <p:cNvSpPr/>
          <p:nvPr/>
        </p:nvSpPr>
        <p:spPr>
          <a:xfrm>
            <a:off x="6995160" y="3785616"/>
            <a:ext cx="1051560" cy="402336"/>
          </a:xfrm>
          <a:prstGeom prst="rect">
            <a:avLst/>
          </a:prstGeom>
          <a:solidFill>
            <a:srgbClr val="3B6D11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6" name="Text 114"/>
          <p:cNvSpPr/>
          <p:nvPr/>
        </p:nvSpPr>
        <p:spPr>
          <a:xfrm>
            <a:off x="6995160" y="3785616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B6D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117" name="Shape 115"/>
          <p:cNvSpPr/>
          <p:nvPr/>
        </p:nvSpPr>
        <p:spPr>
          <a:xfrm>
            <a:off x="8046720" y="3785616"/>
            <a:ext cx="1051560" cy="402336"/>
          </a:xfrm>
          <a:prstGeom prst="rect">
            <a:avLst/>
          </a:prstGeom>
          <a:solidFill>
            <a:srgbClr val="185FA5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8" name="Text 116"/>
          <p:cNvSpPr/>
          <p:nvPr/>
        </p:nvSpPr>
        <p:spPr>
          <a:xfrm>
            <a:off x="8046720" y="3785616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119" name="Shape 117"/>
          <p:cNvSpPr/>
          <p:nvPr/>
        </p:nvSpPr>
        <p:spPr>
          <a:xfrm>
            <a:off x="365760" y="4187952"/>
            <a:ext cx="24231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0" name="Shape 118"/>
          <p:cNvSpPr/>
          <p:nvPr/>
        </p:nvSpPr>
        <p:spPr>
          <a:xfrm>
            <a:off x="365760" y="4187952"/>
            <a:ext cx="45720" cy="402336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1" name="Shape 119"/>
          <p:cNvSpPr/>
          <p:nvPr/>
        </p:nvSpPr>
        <p:spPr>
          <a:xfrm>
            <a:off x="475488" y="4261104"/>
            <a:ext cx="347472" cy="237744"/>
          </a:xfrm>
          <a:prstGeom prst="roundRect">
            <a:avLst>
              <a:gd name="adj" fmla="val 15385"/>
            </a:avLst>
          </a:prstGeom>
          <a:solidFill>
            <a:srgbClr val="BA7517">
              <a:alpha val="20000"/>
            </a:srgbClr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2" name="Text 120"/>
          <p:cNvSpPr/>
          <p:nvPr/>
        </p:nvSpPr>
        <p:spPr>
          <a:xfrm>
            <a:off x="475488" y="4261104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</a:t>
            </a:r>
            <a:endParaRPr lang="en-US" sz="800" dirty="0"/>
          </a:p>
        </p:txBody>
      </p:sp>
      <p:sp>
        <p:nvSpPr>
          <p:cNvPr id="123" name="Text 121"/>
          <p:cNvSpPr/>
          <p:nvPr/>
        </p:nvSpPr>
        <p:spPr>
          <a:xfrm>
            <a:off x="877824" y="4187952"/>
            <a:ext cx="18196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 consciousness</a:t>
            </a:r>
            <a:endParaRPr lang="en-US" sz="1050" dirty="0"/>
          </a:p>
        </p:txBody>
      </p:sp>
      <p:sp>
        <p:nvSpPr>
          <p:cNvPr id="124" name="Shape 122"/>
          <p:cNvSpPr/>
          <p:nvPr/>
        </p:nvSpPr>
        <p:spPr>
          <a:xfrm>
            <a:off x="2788920" y="4187952"/>
            <a:ext cx="10515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5" name="Shape 123"/>
          <p:cNvSpPr/>
          <p:nvPr/>
        </p:nvSpPr>
        <p:spPr>
          <a:xfrm>
            <a:off x="3840480" y="4187952"/>
            <a:ext cx="10515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6" name="Shape 124"/>
          <p:cNvSpPr/>
          <p:nvPr/>
        </p:nvSpPr>
        <p:spPr>
          <a:xfrm>
            <a:off x="4892040" y="4187952"/>
            <a:ext cx="10515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7" name="Shape 125"/>
          <p:cNvSpPr/>
          <p:nvPr/>
        </p:nvSpPr>
        <p:spPr>
          <a:xfrm>
            <a:off x="5943600" y="4187952"/>
            <a:ext cx="1051560" cy="402336"/>
          </a:xfrm>
          <a:prstGeom prst="rect">
            <a:avLst/>
          </a:prstGeom>
          <a:solidFill>
            <a:srgbClr val="D85A30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8" name="Text 126"/>
          <p:cNvSpPr/>
          <p:nvPr/>
        </p:nvSpPr>
        <p:spPr>
          <a:xfrm>
            <a:off x="5943600" y="4187952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129" name="Shape 127"/>
          <p:cNvSpPr/>
          <p:nvPr/>
        </p:nvSpPr>
        <p:spPr>
          <a:xfrm>
            <a:off x="6995160" y="4187952"/>
            <a:ext cx="1051560" cy="402336"/>
          </a:xfrm>
          <a:prstGeom prst="rect">
            <a:avLst/>
          </a:prstGeom>
          <a:solidFill>
            <a:srgbClr val="3B6D11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0" name="Text 128"/>
          <p:cNvSpPr/>
          <p:nvPr/>
        </p:nvSpPr>
        <p:spPr>
          <a:xfrm>
            <a:off x="6995160" y="4187952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B6D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131" name="Shape 129"/>
          <p:cNvSpPr/>
          <p:nvPr/>
        </p:nvSpPr>
        <p:spPr>
          <a:xfrm>
            <a:off x="8046720" y="4187952"/>
            <a:ext cx="1051560" cy="402336"/>
          </a:xfrm>
          <a:prstGeom prst="rect">
            <a:avLst/>
          </a:prstGeom>
          <a:solidFill>
            <a:srgbClr val="185FA5">
              <a:alpha val="25000"/>
            </a:srgbClr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2" name="Text 130"/>
          <p:cNvSpPr/>
          <p:nvPr/>
        </p:nvSpPr>
        <p:spPr>
          <a:xfrm>
            <a:off x="8046720" y="4187952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133" name="Shape 131"/>
          <p:cNvSpPr/>
          <p:nvPr/>
        </p:nvSpPr>
        <p:spPr>
          <a:xfrm>
            <a:off x="365760" y="4754880"/>
            <a:ext cx="365760" cy="237744"/>
          </a:xfrm>
          <a:prstGeom prst="roundRect">
            <a:avLst>
              <a:gd name="adj" fmla="val 15385"/>
            </a:avLst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4" name="Text 132"/>
          <p:cNvSpPr/>
          <p:nvPr/>
        </p:nvSpPr>
        <p:spPr>
          <a:xfrm>
            <a:off x="365760" y="4754880"/>
            <a:ext cx="365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</a:t>
            </a:r>
            <a:endParaRPr lang="en-US" sz="900" dirty="0"/>
          </a:p>
        </p:txBody>
      </p:sp>
      <p:sp>
        <p:nvSpPr>
          <p:cNvPr id="135" name="Text 133"/>
          <p:cNvSpPr/>
          <p:nvPr/>
        </p:nvSpPr>
        <p:spPr>
          <a:xfrm>
            <a:off x="768096" y="475488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Discipline-specific</a:t>
            </a:r>
            <a:endParaRPr lang="en-US" sz="1000" dirty="0"/>
          </a:p>
        </p:txBody>
      </p:sp>
      <p:sp>
        <p:nvSpPr>
          <p:cNvPr id="136" name="Shape 134"/>
          <p:cNvSpPr/>
          <p:nvPr/>
        </p:nvSpPr>
        <p:spPr>
          <a:xfrm>
            <a:off x="3246120" y="4754880"/>
            <a:ext cx="365760" cy="237744"/>
          </a:xfrm>
          <a:prstGeom prst="roundRect">
            <a:avLst>
              <a:gd name="adj" fmla="val 15385"/>
            </a:avLst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7" name="Text 135"/>
          <p:cNvSpPr/>
          <p:nvPr/>
        </p:nvSpPr>
        <p:spPr>
          <a:xfrm>
            <a:off x="3246120" y="4754880"/>
            <a:ext cx="365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</a:t>
            </a:r>
            <a:endParaRPr lang="en-US" sz="900" dirty="0"/>
          </a:p>
        </p:txBody>
      </p:sp>
      <p:sp>
        <p:nvSpPr>
          <p:cNvPr id="138" name="Text 136"/>
          <p:cNvSpPr/>
          <p:nvPr/>
        </p:nvSpPr>
        <p:spPr>
          <a:xfrm>
            <a:off x="3648456" y="475488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Discipline-neutral</a:t>
            </a:r>
            <a:endParaRPr lang="en-US" sz="1000" dirty="0"/>
          </a:p>
        </p:txBody>
      </p:sp>
      <p:sp>
        <p:nvSpPr>
          <p:cNvPr id="139" name="Shape 137"/>
          <p:cNvSpPr/>
          <p:nvPr/>
        </p:nvSpPr>
        <p:spPr>
          <a:xfrm>
            <a:off x="6126480" y="4754880"/>
            <a:ext cx="365760" cy="237744"/>
          </a:xfrm>
          <a:prstGeom prst="roundRect">
            <a:avLst>
              <a:gd name="adj" fmla="val 15385"/>
            </a:avLst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0" name="Text 138"/>
          <p:cNvSpPr/>
          <p:nvPr/>
        </p:nvSpPr>
        <p:spPr>
          <a:xfrm>
            <a:off x="6126480" y="4754880"/>
            <a:ext cx="365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</a:t>
            </a:r>
            <a:endParaRPr lang="en-US" sz="900" dirty="0"/>
          </a:p>
        </p:txBody>
      </p:sp>
      <p:sp>
        <p:nvSpPr>
          <p:cNvPr id="141" name="Text 139"/>
          <p:cNvSpPr/>
          <p:nvPr/>
        </p:nvSpPr>
        <p:spPr>
          <a:xfrm>
            <a:off x="6528816" y="475488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Self attribute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583680" y="-1097280"/>
            <a:ext cx="3657600" cy="3657600"/>
          </a:xfrm>
          <a:prstGeom prst="ellipse">
            <a:avLst/>
          </a:prstGeom>
          <a:solidFill>
            <a:srgbClr val="1A3A6B"/>
          </a:solidFill>
          <a:ln w="12700">
            <a:solidFill>
              <a:srgbClr val="2A5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498080" y="3291840"/>
            <a:ext cx="2286000" cy="2286000"/>
          </a:xfrm>
          <a:prstGeom prst="ellipse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50292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domains in summary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65760" y="1078992"/>
            <a:ext cx="6400800" cy="713232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65760" y="1078992"/>
            <a:ext cx="54864" cy="713232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02920" y="1188720"/>
            <a:ext cx="1417320" cy="274320"/>
          </a:xfrm>
          <a:prstGeom prst="roundRect">
            <a:avLst>
              <a:gd name="adj" fmla="val 16667"/>
            </a:avLst>
          </a:prstGeom>
          <a:solidFill>
            <a:srgbClr val="185FA5">
              <a:alpha val="20000"/>
            </a:srgbClr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11887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Discipline-specific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011680" y="1078992"/>
            <a:ext cx="4663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knowledge, empirical analysis, regulatory frameworks, stakeholder management.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65760" y="1920240"/>
            <a:ext cx="6400800" cy="713232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65760" y="1920240"/>
            <a:ext cx="54864" cy="713232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02920" y="2029968"/>
            <a:ext cx="1417320" cy="274320"/>
          </a:xfrm>
          <a:prstGeom prst="roundRect">
            <a:avLst>
              <a:gd name="adj" fmla="val 16667"/>
            </a:avLst>
          </a:prstGeom>
          <a:solidFill>
            <a:srgbClr val="1D9E75">
              <a:alpha val="20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2029968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Discipline-neutral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011680" y="1920240"/>
            <a:ext cx="4663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thinking, communication, negotiation, conflict mitigation, adaptive expertise.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65760" y="2761488"/>
            <a:ext cx="6400800" cy="713232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65760" y="2761488"/>
            <a:ext cx="54864" cy="713232"/>
          </a:xfrm>
          <a:prstGeom prst="rect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502920" y="2871216"/>
            <a:ext cx="1417320" cy="274320"/>
          </a:xfrm>
          <a:prstGeom prst="roundRect">
            <a:avLst>
              <a:gd name="adj" fmla="val 16667"/>
            </a:avLst>
          </a:prstGeom>
          <a:solidFill>
            <a:srgbClr val="534AB7">
              <a:alpha val="20000"/>
            </a:srgbClr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02920" y="287121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Pedagogy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2011680" y="2761488"/>
            <a:ext cx="4663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Role-play, problem-based learning, inquiry discussion, peer review, kinaesthetic methods.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65760" y="3602736"/>
            <a:ext cx="6400800" cy="713232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65760" y="3602736"/>
            <a:ext cx="54864" cy="713232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502920" y="3712464"/>
            <a:ext cx="1417320" cy="274320"/>
          </a:xfrm>
          <a:prstGeom prst="roundRect">
            <a:avLst>
              <a:gd name="adj" fmla="val 16667"/>
            </a:avLst>
          </a:prstGeom>
          <a:solidFill>
            <a:srgbClr val="BA7517">
              <a:alpha val="20000"/>
            </a:srgbClr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502920" y="3712464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 attributes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2011680" y="3602736"/>
            <a:ext cx="4663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Reflexivity, entrepreneurial mindset, sustainability consciousness, social justice orientation.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65760" y="4480560"/>
            <a:ext cx="6400800" cy="502920"/>
          </a:xfrm>
          <a:prstGeom prst="rect">
            <a:avLst/>
          </a:prstGeom>
          <a:solidFill>
            <a:srgbClr val="0A1929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57200" y="4480560"/>
            <a:ext cx="6309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ISKCO — Integrated Skills, Knowledge &amp; Competency-Based Outcomes  ·  Dr. Mukul Saxena  ·  Alliance University  ·  August 2025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02920" cy="514350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766560" y="-1280160"/>
            <a:ext cx="3657600" cy="3657600"/>
          </a:xfrm>
          <a:prstGeom prst="ellipse">
            <a:avLst/>
          </a:prstGeom>
          <a:solidFill>
            <a:srgbClr val="1A3A6B"/>
          </a:solidFill>
          <a:ln w="12700">
            <a:solidFill>
              <a:srgbClr val="2A5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406640" y="3474720"/>
            <a:ext cx="2377440" cy="2377440"/>
          </a:xfrm>
          <a:prstGeom prst="ellipse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49808" y="10972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250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ISKCO · ALLIANCE UNIVERSITY · DR. MUKUL SAXENA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749808" y="1408176"/>
            <a:ext cx="1371600" cy="36576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49808" y="1536192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Survey</a:t>
            </a:r>
            <a:endParaRPr lang="en-US" sz="5400" dirty="0"/>
          </a:p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749808" y="2944368"/>
            <a:ext cx="6858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LVP Simulation &amp; ISKCO Baseline Survey · n = 188 students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3456432"/>
            <a:ext cx="6583680" cy="420624"/>
          </a:xfrm>
          <a:prstGeom prst="roundRect">
            <a:avLst>
              <a:gd name="adj" fmla="val 13043"/>
            </a:avLst>
          </a:prstGeom>
          <a:solidFill>
            <a:srgbClr val="1D9E75">
              <a:alpha val="18000"/>
            </a:srgbClr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41248" y="3456432"/>
            <a:ext cx="6400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Taxonomical approach · Skills &amp; teaching · Multidisciplinarity · LVP session feedback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TAXONOMICAL APPROACH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20624"/>
            <a:ext cx="8412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students prefer to approach learning — and what they think about diagnosis vs. recall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8686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The best way to approach learning to solve problems is:</a:t>
            </a:r>
            <a:endParaRPr lang="en-US" sz="11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365760" y="1143000"/>
          <a:ext cx="438912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4937760" y="868680"/>
            <a:ext cx="3749040" cy="1371600"/>
          </a:xfrm>
          <a:prstGeom prst="rect">
            <a:avLst/>
          </a:prstGeom>
          <a:solidFill>
            <a:srgbClr val="E1F5EE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4937760" y="868680"/>
            <a:ext cx="54864" cy="137160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074920" y="91440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finding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074920" y="1152144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 of students prefer a framework that starts with Context or Diagnose — validating ISKCO's departure from Bloom's 'remember-first' model.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4937760" y="23774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Q5. Diagnosis is more important than remembering/understanding:</a:t>
            </a:r>
            <a:endParaRPr lang="en-US" sz="1100" dirty="0"/>
          </a:p>
        </p:txBody>
      </p:sp>
      <p:graphicFrame>
        <p:nvGraphicFramePr>
          <p:cNvPr id="11" name="Chart 1"/>
          <p:cNvGraphicFramePr/>
          <p:nvPr/>
        </p:nvGraphicFramePr>
        <p:xfrm>
          <a:off x="4937760" y="2651760"/>
          <a:ext cx="374904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ENQUIRY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20624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Q6. Social and political inquiry is critical to the understanding of law to enable change</a:t>
            </a:r>
            <a:endParaRPr lang="en-US" sz="17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365760" y="960120"/>
          <a:ext cx="548640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6080760" y="960120"/>
            <a:ext cx="2743200" cy="1005840"/>
          </a:xfrm>
          <a:prstGeom prst="rect">
            <a:avLst/>
          </a:prstGeom>
          <a:solidFill>
            <a:srgbClr val="E1F5EE"/>
          </a:solidFill>
          <a:ln w="12700">
            <a:solidFill>
              <a:srgbClr val="1D9E75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080760" y="103327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71%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6080760" y="150876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Strongly agree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Agree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080760" y="2148840"/>
            <a:ext cx="2743200" cy="1005840"/>
          </a:xfrm>
          <a:prstGeom prst="rect">
            <a:avLst/>
          </a:prstGeom>
          <a:solidFill>
            <a:srgbClr val="F4F6F8"/>
          </a:solidFill>
          <a:ln w="12700">
            <a:solidFill>
              <a:srgbClr val="8899AA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080760" y="222199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21%</a:t>
            </a:r>
            <a:endParaRPr lang="en-US" sz="3800" dirty="0"/>
          </a:p>
        </p:txBody>
      </p:sp>
      <p:sp>
        <p:nvSpPr>
          <p:cNvPr id="10" name="Text 7"/>
          <p:cNvSpPr/>
          <p:nvPr/>
        </p:nvSpPr>
        <p:spPr>
          <a:xfrm>
            <a:off x="6080760" y="269748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Neutral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080760" y="3337560"/>
            <a:ext cx="2743200" cy="1005840"/>
          </a:xfrm>
          <a:prstGeom prst="rect">
            <a:avLst/>
          </a:prstGeom>
          <a:solidFill>
            <a:srgbClr val="FAECE7"/>
          </a:solidFill>
          <a:ln w="12700">
            <a:solidFill>
              <a:srgbClr val="D85A30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080760" y="341071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7%</a:t>
            </a:r>
            <a:endParaRPr lang="en-US" sz="3800" dirty="0"/>
          </a:p>
        </p:txBody>
      </p:sp>
      <p:sp>
        <p:nvSpPr>
          <p:cNvPr id="13" name="Text 10"/>
          <p:cNvSpPr/>
          <p:nvPr/>
        </p:nvSpPr>
        <p:spPr>
          <a:xfrm>
            <a:off x="6080760" y="388620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Disagree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Strongly disagree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365760" y="4572000"/>
            <a:ext cx="8321040" cy="411480"/>
          </a:xfrm>
          <a:prstGeom prst="rect">
            <a:avLst/>
          </a:prstGeom>
          <a:solidFill>
            <a:srgbClr val="FAECE7"/>
          </a:solidFill>
          <a:ln w="12700">
            <a:solidFill>
              <a:srgbClr val="D85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365760" y="4572000"/>
            <a:ext cx="45720" cy="411480"/>
          </a:xfrm>
          <a:prstGeom prst="rect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502920" y="457200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ISKCO implication: 71% already recognise social inquiry as essential — yet most programs don't formally teach it. This validates the third dimension.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SELF-ASSESSMENT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20624"/>
            <a:ext cx="8412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Q7. My strength is  ·  Q8. I want to upskill in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365760" y="896112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Q7. Primary strength (1st choice frequency)</a:t>
            </a:r>
            <a:endParaRPr lang="en-US" sz="11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365760" y="1170432"/>
          <a:ext cx="4206240" cy="33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/>
          <p:nvPr/>
        </p:nvSpPr>
        <p:spPr>
          <a:xfrm>
            <a:off x="4754880" y="896112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Q8. Priority upskill area (1st choice frequency)</a:t>
            </a:r>
            <a:endParaRPr lang="en-US" sz="1100" dirty="0"/>
          </a:p>
        </p:txBody>
      </p:sp>
      <p:graphicFrame>
        <p:nvGraphicFramePr>
          <p:cNvPr id="7" name="Chart 1"/>
          <p:cNvGraphicFramePr/>
          <p:nvPr/>
        </p:nvGraphicFramePr>
        <p:xfrm>
          <a:off x="4754880" y="1170432"/>
          <a:ext cx="4206240" cy="33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Shape 4"/>
          <p:cNvSpPr/>
          <p:nvPr/>
        </p:nvSpPr>
        <p:spPr>
          <a:xfrm>
            <a:off x="365760" y="4645152"/>
            <a:ext cx="8321040" cy="347472"/>
          </a:xfrm>
          <a:prstGeom prst="rect">
            <a:avLst/>
          </a:prstGeom>
          <a:solidFill>
            <a:srgbClr val="E6F1FB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5"/>
          <p:cNvSpPr/>
          <p:nvPr/>
        </p:nvSpPr>
        <p:spPr>
          <a:xfrm>
            <a:off x="365760" y="4645152"/>
            <a:ext cx="45720" cy="347472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502920" y="4645152"/>
            <a:ext cx="8046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 tops both lists — students recognise it as their greatest strength and simultaneously their greatest gap. Critical thinking is the #1 upskill priority.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PRIORITIES &amp; CLASSROOM TEACHING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2062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students want from their education — and how they rate classroom delivery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82296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Q12. My priority is to know the why, what, and how of the law</a:t>
            </a:r>
            <a:endParaRPr lang="en-US" sz="11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365760" y="1078992"/>
          <a:ext cx="4114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/>
          <p:nvPr/>
        </p:nvSpPr>
        <p:spPr>
          <a:xfrm>
            <a:off x="365760" y="2999232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Q13. Classroom teaching will help me use my learning in real life</a:t>
            </a:r>
            <a:endParaRPr lang="en-US" sz="1100" dirty="0"/>
          </a:p>
        </p:txBody>
      </p:sp>
      <p:graphicFrame>
        <p:nvGraphicFramePr>
          <p:cNvPr id="7" name="Chart 1"/>
          <p:cNvGraphicFramePr/>
          <p:nvPr/>
        </p:nvGraphicFramePr>
        <p:xfrm>
          <a:off x="365760" y="3255264"/>
          <a:ext cx="4114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Shape 4"/>
          <p:cNvSpPr/>
          <p:nvPr/>
        </p:nvSpPr>
        <p:spPr>
          <a:xfrm>
            <a:off x="4709160" y="822960"/>
            <a:ext cx="4023360" cy="1261872"/>
          </a:xfrm>
          <a:prstGeom prst="rect">
            <a:avLst/>
          </a:prstGeom>
          <a:solidFill>
            <a:srgbClr val="EEEDFE"/>
          </a:solidFill>
          <a:ln w="12700">
            <a:solidFill>
              <a:srgbClr val="534AB7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5"/>
          <p:cNvSpPr/>
          <p:nvPr/>
        </p:nvSpPr>
        <p:spPr>
          <a:xfrm>
            <a:off x="4709160" y="822960"/>
            <a:ext cx="54864" cy="1261872"/>
          </a:xfrm>
          <a:prstGeom prst="rect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4846320" y="89611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Q12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4846320" y="1115568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87%</a:t>
            </a:r>
            <a:endParaRPr lang="en-US" sz="3600" dirty="0"/>
          </a:p>
        </p:txBody>
      </p:sp>
      <p:sp>
        <p:nvSpPr>
          <p:cNvPr id="12" name="Text 8"/>
          <p:cNvSpPr/>
          <p:nvPr/>
        </p:nvSpPr>
        <p:spPr>
          <a:xfrm>
            <a:off x="4846320" y="1572768"/>
            <a:ext cx="3749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strongly agree or agree they want to understand the WHY, WHAT &amp; HOW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4709160" y="2240280"/>
            <a:ext cx="4023360" cy="1261872"/>
          </a:xfrm>
          <a:prstGeom prst="rect">
            <a:avLst/>
          </a:prstGeom>
          <a:solidFill>
            <a:srgbClr val="E1F5EE"/>
          </a:solidFill>
          <a:ln w="12700">
            <a:solidFill>
              <a:srgbClr val="1D9E75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4709160" y="2240280"/>
            <a:ext cx="54864" cy="1261872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4846320" y="231343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Q13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4846320" y="2532888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71%</a:t>
            </a:r>
            <a:endParaRPr lang="en-US" sz="3600" dirty="0"/>
          </a:p>
        </p:txBody>
      </p:sp>
      <p:sp>
        <p:nvSpPr>
          <p:cNvPr id="17" name="Text 13"/>
          <p:cNvSpPr/>
          <p:nvPr/>
        </p:nvSpPr>
        <p:spPr>
          <a:xfrm>
            <a:off x="4846320" y="2990088"/>
            <a:ext cx="3749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believe classroom teaching will connect to real life — but 26% are neutral or sceptical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4709160" y="3657600"/>
            <a:ext cx="4023360" cy="1261872"/>
          </a:xfrm>
          <a:prstGeom prst="rect">
            <a:avLst/>
          </a:prstGeom>
          <a:solidFill>
            <a:srgbClr val="FAECE7"/>
          </a:solidFill>
          <a:ln w="12700">
            <a:solidFill>
              <a:srgbClr val="D85A30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4709160" y="3657600"/>
            <a:ext cx="54864" cy="1261872"/>
          </a:xfrm>
          <a:prstGeom prst="rect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/>
          <p:nvPr/>
        </p:nvSpPr>
        <p:spPr>
          <a:xfrm>
            <a:off x="4846320" y="37307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</a:t>
            </a:r>
            <a:endParaRPr lang="en-US" sz="1000" dirty="0"/>
          </a:p>
        </p:txBody>
      </p:sp>
      <p:sp>
        <p:nvSpPr>
          <p:cNvPr id="21" name="Text 17"/>
          <p:cNvSpPr/>
          <p:nvPr/>
        </p:nvSpPr>
        <p:spPr>
          <a:xfrm>
            <a:off x="4846320" y="3913632"/>
            <a:ext cx="3749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26% neutral/sceptical on classroom delivery is the gap ISKCO simulations directly address.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MULTIDISCIPLINARITY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20624"/>
            <a:ext cx="8412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Q10 &amp; Q11. How students want law integrated with other disciplines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365760" y="877824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Q10. The ratio of law to other disciplines should be:</a:t>
            </a:r>
            <a:endParaRPr lang="en-US" sz="11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365760" y="1133856"/>
          <a:ext cx="42062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365760" y="3767328"/>
            <a:ext cx="4206240" cy="512064"/>
          </a:xfrm>
          <a:prstGeom prst="rect">
            <a:avLst/>
          </a:prstGeom>
          <a:solidFill>
            <a:srgbClr val="FAEEDA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365760" y="3767328"/>
            <a:ext cx="45720" cy="512064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02920" y="3767328"/>
            <a:ext cx="3931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50% of students want an equal split between law and other disciplines — a clear mandate for the STEM+SHAPE integration at the heart of ISKCO.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754880" y="877824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Q11. Subjects to integrate in the law curriculum (ranked by 1st choice):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754880" y="1207008"/>
            <a:ext cx="4114800" cy="3474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754880" y="1243584"/>
            <a:ext cx="3474720" cy="274320"/>
          </a:xfrm>
          <a:prstGeom prst="rect">
            <a:avLst/>
          </a:prstGeom>
          <a:solidFill>
            <a:srgbClr val="185FA5">
              <a:alpha val="7000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800600" y="1207008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Political Sciences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8321040" y="1207008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754880" y="1627632"/>
            <a:ext cx="4114800" cy="347472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4754880" y="1664208"/>
            <a:ext cx="2809348" cy="274320"/>
          </a:xfrm>
          <a:prstGeom prst="rect">
            <a:avLst/>
          </a:prstGeom>
          <a:solidFill>
            <a:srgbClr val="1D9E75">
              <a:alpha val="7000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4800600" y="1627632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Social Sciences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8321040" y="162763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754880" y="2048256"/>
            <a:ext cx="4114800" cy="3474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4754880" y="2084832"/>
            <a:ext cx="2365767" cy="274320"/>
          </a:xfrm>
          <a:prstGeom prst="rect">
            <a:avLst/>
          </a:prstGeom>
          <a:solidFill>
            <a:srgbClr val="534AB7">
              <a:alpha val="7000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4800600" y="2048256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Technology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8321040" y="2048256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754880" y="2468880"/>
            <a:ext cx="4114800" cy="347472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4754880" y="2505456"/>
            <a:ext cx="2070046" cy="274320"/>
          </a:xfrm>
          <a:prstGeom prst="rect">
            <a:avLst/>
          </a:prstGeom>
          <a:solidFill>
            <a:srgbClr val="BA7517">
              <a:alpha val="7000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4800600" y="2468880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Economics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8321040" y="2468880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4754880" y="2889504"/>
            <a:ext cx="4114800" cy="3474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4754880" y="2926080"/>
            <a:ext cx="1478604" cy="274320"/>
          </a:xfrm>
          <a:prstGeom prst="rect">
            <a:avLst/>
          </a:prstGeom>
          <a:solidFill>
            <a:srgbClr val="D85A30">
              <a:alpha val="7000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4800600" y="2889504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Arts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8321040" y="2889504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4754880" y="3310128"/>
            <a:ext cx="4114800" cy="347472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8"/>
          <p:cNvSpPr/>
          <p:nvPr/>
        </p:nvSpPr>
        <p:spPr>
          <a:xfrm>
            <a:off x="4754880" y="3346704"/>
            <a:ext cx="1108953" cy="274320"/>
          </a:xfrm>
          <a:prstGeom prst="rect">
            <a:avLst/>
          </a:prstGeom>
          <a:solidFill>
            <a:srgbClr val="3B6D11">
              <a:alpha val="7000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4800600" y="3310128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Science</a:t>
            </a:r>
            <a:endParaRPr lang="en-US" sz="1050" dirty="0"/>
          </a:p>
        </p:txBody>
      </p:sp>
      <p:sp>
        <p:nvSpPr>
          <p:cNvPr id="33" name="Text 30"/>
          <p:cNvSpPr/>
          <p:nvPr/>
        </p:nvSpPr>
        <p:spPr>
          <a:xfrm>
            <a:off x="8321040" y="3310128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3B6D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754880" y="3730752"/>
            <a:ext cx="4114800" cy="3474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2"/>
          <p:cNvSpPr/>
          <p:nvPr/>
        </p:nvSpPr>
        <p:spPr>
          <a:xfrm>
            <a:off x="4754880" y="3767328"/>
            <a:ext cx="591442" cy="274320"/>
          </a:xfrm>
          <a:prstGeom prst="rect">
            <a:avLst/>
          </a:prstGeom>
          <a:solidFill>
            <a:srgbClr val="8899AA">
              <a:alpha val="7000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3"/>
          <p:cNvSpPr/>
          <p:nvPr/>
        </p:nvSpPr>
        <p:spPr>
          <a:xfrm>
            <a:off x="4800600" y="3730752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Quantitative Maths</a:t>
            </a:r>
            <a:endParaRPr lang="en-US" sz="1050" dirty="0"/>
          </a:p>
        </p:txBody>
      </p:sp>
      <p:sp>
        <p:nvSpPr>
          <p:cNvPr id="37" name="Text 34"/>
          <p:cNvSpPr/>
          <p:nvPr/>
        </p:nvSpPr>
        <p:spPr>
          <a:xfrm>
            <a:off x="8321040" y="373075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64592"/>
            <a:ext cx="8412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B6D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LVP SESSION FEEDBACK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02336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response to the Learner Value Proposition simulation sessions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804672"/>
            <a:ext cx="2651760" cy="1920240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38912" y="859536"/>
            <a:ext cx="2505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studies will help me:</a:t>
            </a:r>
            <a:endParaRPr lang="en-US" sz="95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402336" y="1243584"/>
          <a:ext cx="2578608" cy="1417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3154680" y="804672"/>
            <a:ext cx="2651760" cy="1920240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3227832" y="859536"/>
            <a:ext cx="2505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Rubrics were exhaustive &amp; clear:</a:t>
            </a:r>
            <a:endParaRPr lang="en-US" sz="950" dirty="0"/>
          </a:p>
        </p:txBody>
      </p:sp>
      <p:graphicFrame>
        <p:nvGraphicFramePr>
          <p:cNvPr id="9" name="Chart 1"/>
          <p:cNvGraphicFramePr/>
          <p:nvPr/>
        </p:nvGraphicFramePr>
        <p:xfrm>
          <a:off x="3191256" y="1243584"/>
          <a:ext cx="2578608" cy="1417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Shape 6"/>
          <p:cNvSpPr/>
          <p:nvPr/>
        </p:nvSpPr>
        <p:spPr>
          <a:xfrm>
            <a:off x="5943600" y="804672"/>
            <a:ext cx="2651760" cy="1920240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6016752" y="859536"/>
            <a:ext cx="2505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were contemporary &amp; challenging:</a:t>
            </a:r>
            <a:endParaRPr lang="en-US" sz="950" dirty="0"/>
          </a:p>
        </p:txBody>
      </p:sp>
      <p:graphicFrame>
        <p:nvGraphicFramePr>
          <p:cNvPr id="12" name="Chart 2"/>
          <p:cNvGraphicFramePr/>
          <p:nvPr/>
        </p:nvGraphicFramePr>
        <p:xfrm>
          <a:off x="5980176" y="1243584"/>
          <a:ext cx="2578608" cy="1417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Shape 8"/>
          <p:cNvSpPr/>
          <p:nvPr/>
        </p:nvSpPr>
        <p:spPr>
          <a:xfrm>
            <a:off x="365760" y="2926080"/>
            <a:ext cx="2651760" cy="1920240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9"/>
          <p:cNvSpPr/>
          <p:nvPr/>
        </p:nvSpPr>
        <p:spPr>
          <a:xfrm>
            <a:off x="438912" y="2980944"/>
            <a:ext cx="2505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looked forward to attending:</a:t>
            </a:r>
            <a:endParaRPr lang="en-US" sz="950" dirty="0"/>
          </a:p>
        </p:txBody>
      </p:sp>
      <p:graphicFrame>
        <p:nvGraphicFramePr>
          <p:cNvPr id="15" name="Chart 3"/>
          <p:cNvGraphicFramePr/>
          <p:nvPr/>
        </p:nvGraphicFramePr>
        <p:xfrm>
          <a:off x="402336" y="3364992"/>
          <a:ext cx="2578608" cy="1417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Shape 10"/>
          <p:cNvSpPr/>
          <p:nvPr/>
        </p:nvSpPr>
        <p:spPr>
          <a:xfrm>
            <a:off x="3154680" y="2926080"/>
            <a:ext cx="2651760" cy="1920240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1"/>
          <p:cNvSpPr/>
          <p:nvPr/>
        </p:nvSpPr>
        <p:spPr>
          <a:xfrm>
            <a:off x="3227832" y="2980944"/>
            <a:ext cx="2505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discussed sessions with family/friends:</a:t>
            </a:r>
            <a:endParaRPr lang="en-US" sz="950" dirty="0"/>
          </a:p>
        </p:txBody>
      </p:sp>
      <p:graphicFrame>
        <p:nvGraphicFramePr>
          <p:cNvPr id="18" name="Chart 4"/>
          <p:cNvGraphicFramePr/>
          <p:nvPr/>
        </p:nvGraphicFramePr>
        <p:xfrm>
          <a:off x="3191256" y="3364992"/>
          <a:ext cx="2578608" cy="1417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9" name="Shape 12"/>
          <p:cNvSpPr/>
          <p:nvPr/>
        </p:nvSpPr>
        <p:spPr>
          <a:xfrm>
            <a:off x="5943600" y="2926080"/>
            <a:ext cx="2651760" cy="1920240"/>
          </a:xfrm>
          <a:prstGeom prst="rect">
            <a:avLst/>
          </a:prstGeom>
          <a:solidFill>
            <a:srgbClr val="F4F6F8"/>
          </a:solidFill>
          <a:ln w="12700">
            <a:solidFill>
              <a:srgbClr val="D8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3"/>
          <p:cNvSpPr/>
          <p:nvPr/>
        </p:nvSpPr>
        <p:spPr>
          <a:xfrm>
            <a:off x="6016752" y="2980944"/>
            <a:ext cx="2505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time for presentations:</a:t>
            </a:r>
            <a:endParaRPr lang="en-US" sz="950" dirty="0"/>
          </a:p>
        </p:txBody>
      </p:sp>
      <p:graphicFrame>
        <p:nvGraphicFramePr>
          <p:cNvPr id="21" name="Chart 5"/>
          <p:cNvGraphicFramePr/>
          <p:nvPr/>
        </p:nvGraphicFramePr>
        <p:xfrm>
          <a:off x="5980176" y="3364992"/>
          <a:ext cx="2578608" cy="1417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201168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78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AMBITIONS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457200"/>
            <a:ext cx="6400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Q20. My ambition is —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65760" y="87782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students see themselves heading — and what that means for skills development.</a:t>
            </a:r>
            <a:endParaRPr lang="en-US" sz="13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365760" y="1234440"/>
          <a:ext cx="530352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5943600" y="1234440"/>
            <a:ext cx="2743200" cy="1051560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5943600" y="1234440"/>
            <a:ext cx="54864" cy="105156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080760" y="128016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29%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6080760" y="170992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Haven't decided yet — early skills mapping through mentoring is critical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943600" y="2423160"/>
            <a:ext cx="2743200" cy="1051560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5943600" y="2423160"/>
            <a:ext cx="54864" cy="1051560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080760" y="246888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27%</a:t>
            </a:r>
            <a:endParaRPr lang="en-US" sz="3200" dirty="0"/>
          </a:p>
        </p:txBody>
      </p:sp>
      <p:sp>
        <p:nvSpPr>
          <p:cNvPr id="14" name="Text 11"/>
          <p:cNvSpPr/>
          <p:nvPr/>
        </p:nvSpPr>
        <p:spPr>
          <a:xfrm>
            <a:off x="6080760" y="289864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law — requires STEM + regulatory competency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5943600" y="3611880"/>
            <a:ext cx="2743200" cy="1051560"/>
          </a:xfrm>
          <a:prstGeom prst="rect">
            <a:avLst/>
          </a:prstGeom>
          <a:solidFill>
            <a:srgbClr val="132A4A"/>
          </a:solidFill>
          <a:ln w="12700">
            <a:solidFill>
              <a:srgbClr val="1D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5943600" y="3611880"/>
            <a:ext cx="54864" cy="1051560"/>
          </a:xfrm>
          <a:prstGeom prst="rect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080760" y="36576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17%</a:t>
            </a:r>
            <a:endParaRPr lang="en-US" sz="3200" dirty="0"/>
          </a:p>
        </p:txBody>
      </p:sp>
      <p:sp>
        <p:nvSpPr>
          <p:cNvPr id="18" name="Text 15"/>
          <p:cNvSpPr/>
          <p:nvPr/>
        </p:nvSpPr>
        <p:spPr>
          <a:xfrm>
            <a:off x="6080760" y="408736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Judiciary — highest need for social context &amp; human rights skills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365760" y="482803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career paths require discipline-specific AND social enquiry skills — reinforcing the case for ISKCO.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01168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RESULTS TELL US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findings that validate the ISKCO framework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47472" y="987552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47472" y="987552"/>
            <a:ext cx="2834640" cy="54864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38912" y="1115568"/>
            <a:ext cx="411480" cy="274320"/>
          </a:xfrm>
          <a:prstGeom prst="roundRect">
            <a:avLst>
              <a:gd name="adj" fmla="val 16667"/>
            </a:avLst>
          </a:prstGeom>
          <a:solidFill>
            <a:srgbClr val="E1F5EE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38912" y="111556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14400" y="1097280"/>
            <a:ext cx="21762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prefer diagnosis-first learning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38912" y="146304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 chose a framework starting with Context or Diagnose — directly validating ITHE's departure from Bloom's remember-first hierarchy.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291840" y="987552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291840" y="987552"/>
            <a:ext cx="2834640" cy="54864"/>
          </a:xfrm>
          <a:prstGeom prst="rect">
            <a:avLst/>
          </a:prstGeom>
          <a:solidFill>
            <a:srgbClr val="185FA5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383280" y="1115568"/>
            <a:ext cx="411480" cy="274320"/>
          </a:xfrm>
          <a:prstGeom prst="roundRect">
            <a:avLst>
              <a:gd name="adj" fmla="val 16667"/>
            </a:avLst>
          </a:prstGeom>
          <a:solidFill>
            <a:srgbClr val="E6F1FB"/>
          </a:solidFill>
          <a:ln w="12700">
            <a:solidFill>
              <a:srgbClr val="185F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383280" y="111556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8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858768" y="1097280"/>
            <a:ext cx="21762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inquiry is already valued — not taught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383280" y="146304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71% agree social &amp; political inquiry is critical to law. Yet no existing framework formally embeds this. ISKCO fills the gap.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236208" y="987552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236208" y="987552"/>
            <a:ext cx="2834640" cy="54864"/>
          </a:xfrm>
          <a:prstGeom prst="rect">
            <a:avLst/>
          </a:prstGeom>
          <a:solidFill>
            <a:srgbClr val="534AB7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327648" y="1115568"/>
            <a:ext cx="411480" cy="274320"/>
          </a:xfrm>
          <a:prstGeom prst="roundRect">
            <a:avLst>
              <a:gd name="adj" fmla="val 16667"/>
            </a:avLst>
          </a:prstGeom>
          <a:solidFill>
            <a:srgbClr val="EEEDFE"/>
          </a:solidFill>
          <a:ln w="12700">
            <a:solidFill>
              <a:srgbClr val="534A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327648" y="111556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803136" y="1097280"/>
            <a:ext cx="21762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 is both top strength and top gap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327648" y="146304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rank Analysis #1 in strengths AND upskill lists — revealing a self-awareness gap that mentoring must address.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347472" y="2907792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347472" y="2907792"/>
            <a:ext cx="2834640" cy="54864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38912" y="3035808"/>
            <a:ext cx="411480" cy="274320"/>
          </a:xfrm>
          <a:prstGeom prst="roundRect">
            <a:avLst>
              <a:gd name="adj" fmla="val 16667"/>
            </a:avLst>
          </a:prstGeom>
          <a:solidFill>
            <a:srgbClr val="FAEEDA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38912" y="303580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14400" y="3017520"/>
            <a:ext cx="21762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50:50 curriculum balance demanded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38912" y="338328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largest cohort (95 students) wants equal law-to-other-disciplines ratio — a clear mandate for STEM+SHAPE integration.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3291840" y="2907792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3291840" y="2907792"/>
            <a:ext cx="2834640" cy="54864"/>
          </a:xfrm>
          <a:prstGeom prst="rect">
            <a:avLst/>
          </a:prstGeom>
          <a:solidFill>
            <a:srgbClr val="3B6D11"/>
          </a:solidFill>
          <a:ln w="12700">
            <a:solidFill>
              <a:srgbClr val="3B6D1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3383280" y="3035808"/>
            <a:ext cx="411480" cy="274320"/>
          </a:xfrm>
          <a:prstGeom prst="roundRect">
            <a:avLst>
              <a:gd name="adj" fmla="val 16667"/>
            </a:avLst>
          </a:prstGeom>
          <a:solidFill>
            <a:srgbClr val="EAF3DE"/>
          </a:solidFill>
          <a:ln w="12700">
            <a:solidFill>
              <a:srgbClr val="3B6D1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3383280" y="303580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B6D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3858768" y="3017520"/>
            <a:ext cx="21762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LVP sessions were highly valued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3383280" y="338328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92% looked forward to attending; 75% found topics contemporary. The simulation model works — students want more time for it.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6236208" y="2907792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4"/>
            </a:solidFill>
            <a:prstDash val="solid"/>
          </a:ln>
          <a:effectLst>
            <a:outerShdw blurRad="1290320000" dist="32258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6236208" y="2907792"/>
            <a:ext cx="2834640" cy="54864"/>
          </a:xfrm>
          <a:prstGeom prst="rect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6327648" y="3035808"/>
            <a:ext cx="411480" cy="274320"/>
          </a:xfrm>
          <a:prstGeom prst="roundRect">
            <a:avLst>
              <a:gd name="adj" fmla="val 16667"/>
            </a:avLst>
          </a:prstGeom>
          <a:solidFill>
            <a:srgbClr val="FAECE7"/>
          </a:solidFill>
          <a:ln w="12700">
            <a:solidFill>
              <a:srgbClr val="D85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6327648" y="303580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6803136" y="3017520"/>
            <a:ext cx="21762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 diversity demands multi-skill development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6327648" y="338328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Ambitions span corporate law, judiciary, public service, litigation — all requiring both technical and social inquiry competencies.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2370</Words>
  <Application>Microsoft Macintosh PowerPoint</Application>
  <PresentationFormat>On-screen Show (16:9)</PresentationFormat>
  <Paragraphs>404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ISKCO Skills Framework</dc:title>
  <dc:subject>PptxGenJS Presentation</dc:subject>
  <dc:creator>PptxGenJS</dc:creator>
  <cp:lastModifiedBy>Mukul Saxena</cp:lastModifiedBy>
  <cp:revision>2</cp:revision>
  <dcterms:created xsi:type="dcterms:W3CDTF">2026-04-26T03:11:57Z</dcterms:created>
  <dcterms:modified xsi:type="dcterms:W3CDTF">2026-04-26T03:21:03Z</dcterms:modified>
</cp:coreProperties>
</file>